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9" roundtripDataSignature="AMtx7mj0ZXj9ZLkX6hRxIgHCzKriTUg7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4BC6CC-940C-40A8-8A2E-75A0F795444D}">
  <a:tblStyle styleId="{414BC6CC-940C-40A8-8A2E-75A0F79544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 name="Google Shape;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Geodetic Data Archiving</a:t>
            </a:r>
            <a:endParaRPr/>
          </a:p>
          <a:p>
            <a:pPr indent="0" lvl="0" marL="0" rtl="0" algn="l">
              <a:spcBef>
                <a:spcPts val="0"/>
              </a:spcBef>
              <a:spcAft>
                <a:spcPts val="0"/>
              </a:spcAft>
              <a:buNone/>
            </a:pPr>
            <a:r>
              <a:rPr lang="en-US"/>
              <a:t>EarthScope places a strong emphasis on the archiving and management of geodetic data to ensure that researchers have access to high-quality, standardized datasets. Key aspects of EarthScope's geodetic data archiving efforts include:</a:t>
            </a:r>
            <a:endParaRPr/>
          </a:p>
          <a:p>
            <a:pPr indent="-298450" lvl="0" marL="457200" rtl="0" algn="l">
              <a:spcBef>
                <a:spcPts val="0"/>
              </a:spcBef>
              <a:spcAft>
                <a:spcPts val="0"/>
              </a:spcAft>
              <a:buSzPts val="1100"/>
              <a:buChar char="-"/>
            </a:pPr>
            <a:r>
              <a:rPr lang="en-US"/>
              <a:t>UNAVCO Data Archive: EarthScope collaborates with UNAVCO, a non-profit university-governed consortium, to archive and distribute geodetic data. UNAVCO's data archive serves as a central repository for geodetic data collected by EarthScope's Plate Boundary Observatory (PBO) and other global GNSS networks.</a:t>
            </a:r>
            <a:endParaRPr/>
          </a:p>
          <a:p>
            <a:pPr indent="-298450" lvl="0" marL="457200" rtl="0" algn="l">
              <a:spcBef>
                <a:spcPts val="0"/>
              </a:spcBef>
              <a:spcAft>
                <a:spcPts val="0"/>
              </a:spcAft>
              <a:buSzPts val="1100"/>
              <a:buChar char="-"/>
            </a:pPr>
            <a:r>
              <a:rPr lang="en-US"/>
              <a:t>Data Standardization: EarthScope ensures that geodetic data is standardized and well-documented, making it easier for researchers to integrate and analyze data from different sources.</a:t>
            </a:r>
            <a:endParaRPr/>
          </a:p>
          <a:p>
            <a:pPr indent="-298450" lvl="0" marL="457200" rtl="0" algn="l">
              <a:spcBef>
                <a:spcPts val="0"/>
              </a:spcBef>
              <a:spcAft>
                <a:spcPts val="0"/>
              </a:spcAft>
              <a:buSzPts val="1100"/>
              <a:buChar char="-"/>
            </a:pPr>
            <a:r>
              <a:rPr lang="en-US"/>
              <a:t>Data Accessibility: The EarthScope Data Portal provides researchers with easy access to archived geodetic data. This portal integrates data from various EarthScope components, enabling scientists to perform comprehensive analyses and draw meaningful conclusions.</a:t>
            </a:r>
            <a:endParaRPr/>
          </a:p>
          <a:p>
            <a:pPr indent="-298450" lvl="0" marL="457200" rtl="0" algn="l">
              <a:spcBef>
                <a:spcPts val="0"/>
              </a:spcBef>
              <a:spcAft>
                <a:spcPts val="0"/>
              </a:spcAft>
              <a:buSzPts val="1100"/>
              <a:buChar char="-"/>
            </a:pPr>
            <a:r>
              <a:rPr lang="en-US"/>
              <a:t>Long-Term Preservation: EarthScope is committed to the long-term preservation of geodetic data, ensuring that valuable datasets are available for future research and educational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Network of the Americas (NOTA) GNSS and Borehole</a:t>
            </a:r>
            <a:endParaRPr/>
          </a:p>
          <a:p>
            <a:pPr indent="0" lvl="0" marL="0" rtl="0" algn="l">
              <a:spcBef>
                <a:spcPts val="0"/>
              </a:spcBef>
              <a:spcAft>
                <a:spcPts val="0"/>
              </a:spcAft>
              <a:buNone/>
            </a:pPr>
            <a:r>
              <a:rPr lang="en-US"/>
              <a:t>EarthScope contributes to the Network of the Americas (NOTA), a comprehensive GNSS network operated by UNAVCO. NOTA plays a crucial role in monitoring the Earth's surface deformation and advancing our understanding of tectonic processes. Key features of NOTA include:</a:t>
            </a:r>
            <a:endParaRPr/>
          </a:p>
          <a:p>
            <a:pPr indent="-298450" lvl="0" marL="457200" rtl="0" algn="l">
              <a:spcBef>
                <a:spcPts val="0"/>
              </a:spcBef>
              <a:spcAft>
                <a:spcPts val="0"/>
              </a:spcAft>
              <a:buSzPts val="1100"/>
              <a:buChar char="-"/>
            </a:pPr>
            <a:r>
              <a:rPr lang="en-US"/>
              <a:t>High-Precision GNSS Stations: NOTA employs high-precision GNSS stations to measure the subtle movements of the Earth's crust with millimeter-level accuracy. These stations provide continuous data on surface deformation, enabling researchers to study tectonic plate motions, fault dynamics, and volcanic activity.</a:t>
            </a:r>
            <a:endParaRPr/>
          </a:p>
          <a:p>
            <a:pPr indent="-298450" lvl="0" marL="457200" rtl="0" algn="l">
              <a:spcBef>
                <a:spcPts val="0"/>
              </a:spcBef>
              <a:spcAft>
                <a:spcPts val="0"/>
              </a:spcAft>
              <a:buSzPts val="1100"/>
              <a:buChar char="-"/>
            </a:pPr>
            <a:r>
              <a:rPr lang="en-US"/>
              <a:t>Borehole Instrumentation: NOTA includes borehole instruments, such as strainmeters and tiltmeters, which are deployed to measure small-scale deformations and tilts in the Earth's surface. These instruments provide valuable data on the mechanics of fault zones and the behavior of volcanoes.</a:t>
            </a:r>
            <a:endParaRPr/>
          </a:p>
          <a:p>
            <a:pPr indent="-298450" lvl="0" marL="457200" rtl="0" algn="l">
              <a:spcBef>
                <a:spcPts val="0"/>
              </a:spcBef>
              <a:spcAft>
                <a:spcPts val="0"/>
              </a:spcAft>
              <a:buSzPts val="1100"/>
              <a:buChar char="-"/>
            </a:pPr>
            <a:r>
              <a:rPr lang="en-US"/>
              <a:t>Comprehensive Coverage: With over 1,100 GNSS stations distributed across North and South America, NOTA provides comprehensive coverage of surface deformation in diverse regions. This coverage is essential for studying the dynamics of plate boundaries, intraplate deformation, and other geodynamic phenomena.</a:t>
            </a:r>
            <a:endParaRPr/>
          </a:p>
          <a:p>
            <a:pPr indent="-298450" lvl="0" marL="457200" rtl="0" algn="l">
              <a:spcBef>
                <a:spcPts val="0"/>
              </a:spcBef>
              <a:spcAft>
                <a:spcPts val="0"/>
              </a:spcAft>
              <a:buSzPts val="1100"/>
              <a:buChar char="-"/>
            </a:pPr>
            <a:r>
              <a:rPr lang="en-US"/>
              <a:t>Real-Time Data: NOTA transmits geodetic data in real-time, allowing for rapid analysis and response to significant geological events. This real-time capability is essential for monitoring and assessing geodetic hazards.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NASA Global GNSS Network (GGN) Support</a:t>
            </a:r>
            <a:endParaRPr/>
          </a:p>
          <a:p>
            <a:pPr indent="0" lvl="0" marL="0" rtl="0" algn="l">
              <a:spcBef>
                <a:spcPts val="0"/>
              </a:spcBef>
              <a:spcAft>
                <a:spcPts val="0"/>
              </a:spcAft>
              <a:buNone/>
            </a:pPr>
            <a:r>
              <a:rPr lang="en-US"/>
              <a:t>EarthScope collaborates with NASA to support the Global GNSS Network (GGN), a worldwide network of high-precision GNSS stations. The GGN plays a crucial role in monitoring global surface deformation and advancing our understanding of geodynamic processes. Key aspects of EarthScope's support for the GGN include:</a:t>
            </a:r>
            <a:endParaRPr/>
          </a:p>
          <a:p>
            <a:pPr indent="-298450" lvl="0" marL="457200" rtl="0" algn="l">
              <a:spcBef>
                <a:spcPts val="0"/>
              </a:spcBef>
              <a:spcAft>
                <a:spcPts val="0"/>
              </a:spcAft>
              <a:buSzPts val="1100"/>
              <a:buChar char="-"/>
            </a:pPr>
            <a:r>
              <a:rPr lang="en-US"/>
              <a:t>High-Precision Instrumentation: The GGN employs state-of-the-art GNSS receivers and antennas to capture high-resolution geodetic data from around the world.</a:t>
            </a:r>
            <a:endParaRPr/>
          </a:p>
          <a:p>
            <a:pPr indent="-298450" lvl="0" marL="457200" rtl="0" algn="l">
              <a:spcBef>
                <a:spcPts val="0"/>
              </a:spcBef>
              <a:spcAft>
                <a:spcPts val="0"/>
              </a:spcAft>
              <a:buSzPts val="1100"/>
              <a:buChar char="-"/>
            </a:pPr>
            <a:r>
              <a:rPr lang="en-US"/>
              <a:t>Global Coverage: With over 400 GNSS stations distributed across the globe, the GGN provides comprehensive coverage of surface deformation in diverse regions. This coverage is essential for studying global tectonic processes, sea level changes, and other geodynamic phenomena.</a:t>
            </a:r>
            <a:endParaRPr/>
          </a:p>
          <a:p>
            <a:pPr indent="-298450" lvl="0" marL="457200" rtl="0" algn="l">
              <a:spcBef>
                <a:spcPts val="0"/>
              </a:spcBef>
              <a:spcAft>
                <a:spcPts val="0"/>
              </a:spcAft>
              <a:buSzPts val="1100"/>
              <a:buChar char="-"/>
            </a:pPr>
            <a:r>
              <a:rPr lang="en-US"/>
              <a:t>Data Integration: EarthScope facilitates the integration of GGN data with other geodetic datasets, enabling researchers to perform comprehensive analyses and draw meaningful conclusions.</a:t>
            </a:r>
            <a:endParaRPr/>
          </a:p>
          <a:p>
            <a:pPr indent="-298450" lvl="0" marL="457200" rtl="0" algn="l">
              <a:spcBef>
                <a:spcPts val="0"/>
              </a:spcBef>
              <a:spcAft>
                <a:spcPts val="0"/>
              </a:spcAft>
              <a:buSzPts val="1100"/>
              <a:buChar char="-"/>
            </a:pPr>
            <a:r>
              <a:rPr lang="en-US"/>
              <a:t>Collaborative Research: The GGN facilitates collaborative research by providing a shared infrastructure for geodesists worldwide. This collaboration enhances our understanding of global geodynamic processes and improves our ability to predict and mitigate the impacts of geological hazards.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Portable Instrumentation Services</a:t>
            </a:r>
            <a:endParaRPr/>
          </a:p>
          <a:p>
            <a:pPr indent="0" lvl="0" marL="0" rtl="0" algn="l">
              <a:spcBef>
                <a:spcPts val="0"/>
              </a:spcBef>
              <a:spcAft>
                <a:spcPts val="0"/>
              </a:spcAft>
              <a:buNone/>
            </a:pPr>
            <a:r>
              <a:rPr lang="en-US"/>
              <a:t>EarthScope offers portable instrumentation services through EPIC. These services provide researchers with flexible and customizable geodetic instrumentation for targeted studies. Key aspects of EarthScope's portable instrumentation services include:</a:t>
            </a:r>
            <a:endParaRPr/>
          </a:p>
          <a:p>
            <a:pPr indent="-298450" lvl="0" marL="457200" rtl="0" algn="l">
              <a:spcBef>
                <a:spcPts val="0"/>
              </a:spcBef>
              <a:spcAft>
                <a:spcPts val="0"/>
              </a:spcAft>
              <a:buSzPts val="1100"/>
              <a:buChar char="-"/>
            </a:pPr>
            <a:r>
              <a:rPr lang="en-US"/>
              <a:t>Customizable GNSS Networks: EPIC allows researchers to deploy customizable GNSS networks tailored to specific research questions. This flexibility enables targeted studies of particular regions or events.</a:t>
            </a:r>
            <a:endParaRPr/>
          </a:p>
          <a:p>
            <a:pPr indent="-298450" lvl="0" marL="457200" rtl="0" algn="l">
              <a:spcBef>
                <a:spcPts val="0"/>
              </a:spcBef>
              <a:spcAft>
                <a:spcPts val="0"/>
              </a:spcAft>
              <a:buSzPts val="1100"/>
              <a:buChar char="-"/>
            </a:pPr>
            <a:r>
              <a:rPr lang="en-US"/>
              <a:t>Portable Instrument Pool: EPIC maintains a pool of portable geodetic instruments, including high-precision GNSS receivers, strainmeters, tiltmeters, and data loggers. These instruments can be deployed in various configurations to meet the needs of specific research projects.</a:t>
            </a:r>
            <a:endParaRPr/>
          </a:p>
          <a:p>
            <a:pPr indent="-298450" lvl="0" marL="457200" rtl="0" algn="l">
              <a:spcBef>
                <a:spcPts val="0"/>
              </a:spcBef>
              <a:spcAft>
                <a:spcPts val="0"/>
              </a:spcAft>
              <a:buSzPts val="1100"/>
              <a:buChar char="-"/>
            </a:pPr>
            <a:r>
              <a:rPr lang="en-US"/>
              <a:t>Field Support: EarthScope provides field support for the deployment and maintenance of portable geodetic instruments. This support includes logistical planning, technical assistance, and data management services.</a:t>
            </a:r>
            <a:endParaRPr/>
          </a:p>
          <a:p>
            <a:pPr indent="-298450" lvl="0" marL="457200" rtl="0" algn="l">
              <a:spcBef>
                <a:spcPts val="0"/>
              </a:spcBef>
              <a:spcAft>
                <a:spcPts val="0"/>
              </a:spcAft>
              <a:buSzPts val="1100"/>
              <a:buChar char="-"/>
            </a:pPr>
            <a:r>
              <a:rPr lang="en-US"/>
              <a:t>Educational Opportunities: The portable instrumentation services also support educational initiatives, providing students and early-career researchers with hands-on experience in geodetic data collection and analysis.</a:t>
            </a:r>
            <a:endParaRPr/>
          </a:p>
        </p:txBody>
      </p:sp>
      <p:sp>
        <p:nvSpPr>
          <p:cNvPr id="98" name="Google Shape;9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Seismic Data Archiving</a:t>
            </a:r>
            <a:endParaRPr/>
          </a:p>
          <a:p>
            <a:pPr indent="0" lvl="0" marL="0" rtl="0" algn="l">
              <a:spcBef>
                <a:spcPts val="0"/>
              </a:spcBef>
              <a:spcAft>
                <a:spcPts val="0"/>
              </a:spcAft>
              <a:buNone/>
            </a:pPr>
            <a:r>
              <a:rPr lang="en-US"/>
              <a:t>EarthScope places a strong emphasis on the archiving and management of seismic data to ensure that researchers have access to high-quality, standardized datasets. Key aspects of EarthScope's data archiving efforts include:</a:t>
            </a:r>
            <a:endParaRPr/>
          </a:p>
          <a:p>
            <a:pPr indent="-298450" lvl="0" marL="457200" rtl="0" algn="l">
              <a:spcBef>
                <a:spcPts val="0"/>
              </a:spcBef>
              <a:spcAft>
                <a:spcPts val="0"/>
              </a:spcAft>
              <a:buSzPts val="1100"/>
              <a:buChar char="-"/>
            </a:pPr>
            <a:r>
              <a:rPr lang="en-US"/>
              <a:t>IRIS Data Management Center (DMC): EarthScope collaborates with the Incorporated Research Institutions for Seismology (IRIS) to archive and distribute seismic data. The IRIS DMC serves as a central repository for seismic data collected by EarthScope's USArray and other global seismic networks.</a:t>
            </a:r>
            <a:endParaRPr/>
          </a:p>
          <a:p>
            <a:pPr indent="-298450" lvl="0" marL="457200" rtl="0" algn="l">
              <a:spcBef>
                <a:spcPts val="0"/>
              </a:spcBef>
              <a:spcAft>
                <a:spcPts val="0"/>
              </a:spcAft>
              <a:buSzPts val="1100"/>
              <a:buChar char="-"/>
            </a:pPr>
            <a:r>
              <a:rPr lang="en-US"/>
              <a:t>Data Standardization: EarthScope ensures that seismic data is standardized and well-documented, making it easier for researchers to integrate and analyze data from different sources.</a:t>
            </a:r>
            <a:endParaRPr/>
          </a:p>
          <a:p>
            <a:pPr indent="-298450" lvl="0" marL="457200" rtl="0" algn="l">
              <a:spcBef>
                <a:spcPts val="0"/>
              </a:spcBef>
              <a:spcAft>
                <a:spcPts val="0"/>
              </a:spcAft>
              <a:buSzPts val="1100"/>
              <a:buChar char="-"/>
            </a:pPr>
            <a:r>
              <a:rPr lang="en-US"/>
              <a:t>Data Accessibility: The EarthScope Data Portal provides researchers with easy access to archived seismic data. This portal integrates data from various EarthScope components, enabling scientists to perform comprehensive analyses and draw meaningful conclusions.</a:t>
            </a:r>
            <a:endParaRPr/>
          </a:p>
          <a:p>
            <a:pPr indent="-298450" lvl="0" marL="457200" rtl="0" algn="l">
              <a:spcBef>
                <a:spcPts val="0"/>
              </a:spcBef>
              <a:spcAft>
                <a:spcPts val="0"/>
              </a:spcAft>
              <a:buSzPts val="1100"/>
              <a:buChar char="-"/>
            </a:pPr>
            <a:r>
              <a:rPr lang="en-US"/>
              <a:t>Long-Term Preservation: EarthScope is committed to the long-term preservation of seismic data, ensuring that valuable datasets are available for future research and educational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Global Seismic Network (GSN)</a:t>
            </a:r>
            <a:endParaRPr/>
          </a:p>
          <a:p>
            <a:pPr indent="0" lvl="0" marL="0" rtl="0" algn="l">
              <a:spcBef>
                <a:spcPts val="0"/>
              </a:spcBef>
              <a:spcAft>
                <a:spcPts val="0"/>
              </a:spcAft>
              <a:buNone/>
            </a:pPr>
            <a:r>
              <a:rPr lang="en-US"/>
              <a:t>EarthScope contributes to the Global Seismographic Network (GSN), a worldwide network of high-quality seismic stations operated by IRIS and the U.S. Geological Survey (USGS). The GSN plays a crucial role in monitoring global seismic activity and advancing our understanding of the Earth's interior. Key features of the GSN include:</a:t>
            </a:r>
            <a:endParaRPr/>
          </a:p>
          <a:p>
            <a:pPr indent="-298450" lvl="0" marL="457200" rtl="0" algn="l">
              <a:spcBef>
                <a:spcPts val="0"/>
              </a:spcBef>
              <a:spcAft>
                <a:spcPts val="0"/>
              </a:spcAft>
              <a:buSzPts val="1100"/>
              <a:buChar char="-"/>
            </a:pPr>
            <a:r>
              <a:rPr lang="en-US"/>
              <a:t>High-Quality Instrumentation: The GSN employs state-of-the-art seismometers and data acquisition systems to capture high-resolution seismic data from around the world.</a:t>
            </a:r>
            <a:endParaRPr/>
          </a:p>
          <a:p>
            <a:pPr indent="-298450" lvl="0" marL="457200" rtl="0" algn="l">
              <a:spcBef>
                <a:spcPts val="0"/>
              </a:spcBef>
              <a:spcAft>
                <a:spcPts val="0"/>
              </a:spcAft>
              <a:buSzPts val="1100"/>
              <a:buChar char="-"/>
            </a:pPr>
            <a:r>
              <a:rPr lang="en-US"/>
              <a:t>Global Coverage: With over 150 stations distributed across the globe, the GSN provides comprehensive coverage of seismic activity, enabling researchers to study earthquakes, volcanic activity, and other geological events in diverse regions.</a:t>
            </a:r>
            <a:endParaRPr/>
          </a:p>
          <a:p>
            <a:pPr indent="-298450" lvl="0" marL="457200" rtl="0" algn="l">
              <a:spcBef>
                <a:spcPts val="0"/>
              </a:spcBef>
              <a:spcAft>
                <a:spcPts val="0"/>
              </a:spcAft>
              <a:buSzPts val="1100"/>
              <a:buChar char="-"/>
            </a:pPr>
            <a:r>
              <a:rPr lang="en-US"/>
              <a:t>Real-Time Data: The GSN transmits seismic data in real-time, allowing for rapid analysis and response to significant seismic events. This real-time capability is essential for monitoring and assessing seismic hazards.</a:t>
            </a:r>
            <a:endParaRPr/>
          </a:p>
          <a:p>
            <a:pPr indent="-298450" lvl="0" marL="457200" rtl="0" algn="l">
              <a:spcBef>
                <a:spcPts val="0"/>
              </a:spcBef>
              <a:spcAft>
                <a:spcPts val="0"/>
              </a:spcAft>
              <a:buSzPts val="1100"/>
              <a:buChar char="-"/>
            </a:pPr>
            <a:r>
              <a:rPr lang="en-US"/>
              <a:t>Collaborative Research: The GSN facilitates collaborative research by providing a shared infrastructure for seismologists worldwide. This collaboration enhances our understanding of global seismic processes and improves our ability to predict and mitigate the impacts of earthquakes.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Portable Instrumentation Services</a:t>
            </a:r>
            <a:endParaRPr/>
          </a:p>
          <a:p>
            <a:pPr indent="-298450" lvl="0" marL="457200" rtl="0" algn="l">
              <a:spcBef>
                <a:spcPts val="0"/>
              </a:spcBef>
              <a:spcAft>
                <a:spcPts val="0"/>
              </a:spcAft>
              <a:buSzPts val="1100"/>
              <a:buChar char="-"/>
            </a:pPr>
            <a:r>
              <a:rPr lang="en-US"/>
              <a:t>EarthScope offers portable instrumentation services through EPIC (EarthScope Primary Instrument Center). These services provide researchers with flexible and customizable seismic instrumentation for targeted studies. Key aspects of EarthScope's portable instrumentation services include:</a:t>
            </a:r>
            <a:endParaRPr/>
          </a:p>
          <a:p>
            <a:pPr indent="-298450" lvl="0" marL="457200" rtl="0" algn="l">
              <a:spcBef>
                <a:spcPts val="0"/>
              </a:spcBef>
              <a:spcAft>
                <a:spcPts val="0"/>
              </a:spcAft>
              <a:buSzPts val="1100"/>
              <a:buChar char="-"/>
            </a:pPr>
            <a:r>
              <a:rPr lang="en-US"/>
              <a:t>Flexible Array: The Flexible Array component of USArray allows researchers to deploy customizable seismic networks tailored to specific research questions. This flexibility enables targeted studies of particular regions or events.</a:t>
            </a:r>
            <a:endParaRPr/>
          </a:p>
          <a:p>
            <a:pPr indent="-298450" lvl="0" marL="457200" rtl="0" algn="l">
              <a:spcBef>
                <a:spcPts val="0"/>
              </a:spcBef>
              <a:spcAft>
                <a:spcPts val="0"/>
              </a:spcAft>
              <a:buSzPts val="1100"/>
              <a:buChar char="-"/>
            </a:pPr>
            <a:r>
              <a:rPr lang="en-US"/>
              <a:t>EPIC Instrument Pool: EPIC maintains a pool of portable seismic instruments, including broadband and short-period seismometers, geophones, and data loggers. These instruments can be deployed in various configurations to meet the needs of specific research projects.</a:t>
            </a:r>
            <a:endParaRPr/>
          </a:p>
          <a:p>
            <a:pPr indent="-298450" lvl="0" marL="457200" rtl="0" algn="l">
              <a:spcBef>
                <a:spcPts val="0"/>
              </a:spcBef>
              <a:spcAft>
                <a:spcPts val="0"/>
              </a:spcAft>
              <a:buSzPts val="1100"/>
              <a:buChar char="-"/>
            </a:pPr>
            <a:r>
              <a:rPr lang="en-US"/>
              <a:t>Field Support: EarthScope provides field support for the deployment and maintenance of portable seismic instruments. This support includes logistical planning, technical assistance, and data management services.</a:t>
            </a:r>
            <a:endParaRPr/>
          </a:p>
          <a:p>
            <a:pPr indent="-298450" lvl="0" marL="457200" rtl="0" algn="l">
              <a:spcBef>
                <a:spcPts val="0"/>
              </a:spcBef>
              <a:spcAft>
                <a:spcPts val="0"/>
              </a:spcAft>
              <a:buSzPts val="1100"/>
              <a:buChar char="-"/>
            </a:pPr>
            <a:r>
              <a:rPr lang="en-US"/>
              <a:t>Educational Opportunities: The portable instrumentation services also support educational initiatives, providing students and early-career researchers with hands-on experience in seismic data collection and analysis.</a:t>
            </a:r>
            <a:endParaRPr/>
          </a:p>
        </p:txBody>
      </p:sp>
      <p:sp>
        <p:nvSpPr>
          <p:cNvPr id="107" name="Google Shape;10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Earthscope provides</a:t>
            </a:r>
            <a:r>
              <a:rPr lang="en-US"/>
              <a:t> instruments, designed to withstand the extreme conditions </a:t>
            </a:r>
            <a:r>
              <a:rPr lang="en-US"/>
              <a:t>globally</a:t>
            </a:r>
            <a:r>
              <a:rPr lang="en-US"/>
              <a:t>, including the Arctic and Antarctic Seismometers are deployed to record seismic and by analyzing the seismic waves generated by earthquakes and other geological events, researchers can infer the structure and composition of the Earth's crust and mantle. This information is vital for understanding the tectonic processes that shape these areas and their impact on the Earth’s surface.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Geodesy measures the Earth's geometric shape, orientation in space, and gravitational field. Global Navigation Satellite Systems (GNSS). It is used to monitor the movement and deformation of the Earth's surface. By tracking the subtle changes in the Earth's crust, scientists can gain insights the response of regions to climate and potential impacts such landslides and other hazards.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Magnetotellurics measures the Earth's electrical and magnetic fields to image the subsurface structure.They map the electrical conductivity of the Earth's crust and mantle, providing information about the distribution of fluids and the composition of subsurface rocks.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Synthetic Aperture Radar (SAR) uses radar signals to map the surface of the Earth with high resolution. By analyzing the radar images, scientists can detect changes in the Earth’s surface providing information about the health and stability of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Unmanned Aerial Systems (UAS), or drones,  are equipped with various sensors, such as cameras, LiDAR, and hyperspectral imagers, UAS can capture detailed data from the air, offering a unique perspective on these regions. Drones are particularly useful for surveying inaccessible areas, such as mountainous regions, and for monitoring rapid changes in the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EarthScope collects, archives, and distributes seismic and geodetic data.</a:t>
            </a:r>
            <a:endParaRPr/>
          </a:p>
          <a:p>
            <a:pPr indent="0" lvl="0" marL="0" rtl="0" algn="l">
              <a:spcBef>
                <a:spcPts val="0"/>
              </a:spcBef>
              <a:spcAft>
                <a:spcPts val="0"/>
              </a:spcAft>
              <a:buNone/>
            </a:pPr>
            <a:r>
              <a:t/>
            </a:r>
            <a:endParaRPr/>
          </a:p>
        </p:txBody>
      </p:sp>
      <p:sp>
        <p:nvSpPr>
          <p:cNvPr id="115" name="Google Shape;11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4a7ec195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4a7ec195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Learning Objectives: 2.1, 2.4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Time Series Seismic Data</a:t>
            </a:r>
            <a:endParaRPr/>
          </a:p>
          <a:p>
            <a:pPr indent="0" lvl="0" marL="0" rtl="0" algn="l">
              <a:spcBef>
                <a:spcPts val="0"/>
              </a:spcBef>
              <a:spcAft>
                <a:spcPts val="0"/>
              </a:spcAft>
              <a:buNone/>
            </a:pPr>
            <a:r>
              <a:rPr lang="en-US"/>
              <a:t>Time series seismic data are continuous recordings of ground motion captured by seismometers. These data are fundamental for studying earthquakes, volcanic activity, and other geological events. The SAGE data archives include:</a:t>
            </a:r>
            <a:endParaRPr/>
          </a:p>
          <a:p>
            <a:pPr indent="-298450" lvl="0" marL="457200" rtl="0" algn="l">
              <a:spcBef>
                <a:spcPts val="0"/>
              </a:spcBef>
              <a:spcAft>
                <a:spcPts val="0"/>
              </a:spcAft>
              <a:buSzPts val="1100"/>
              <a:buChar char="-"/>
            </a:pPr>
            <a:r>
              <a:rPr lang="en-US"/>
              <a:t>Raw Waveform Data: High-resolution recordings of seismic waves from EarthScope's USArray and other global seismic networks. These waveforms provide detailed information about the amplitude, frequency, and phase of seismic signals.</a:t>
            </a:r>
            <a:endParaRPr/>
          </a:p>
          <a:p>
            <a:pPr indent="-298450" lvl="0" marL="457200" rtl="0" algn="l">
              <a:spcBef>
                <a:spcPts val="0"/>
              </a:spcBef>
              <a:spcAft>
                <a:spcPts val="0"/>
              </a:spcAft>
              <a:buSzPts val="1100"/>
              <a:buChar char="-"/>
            </a:pPr>
            <a:r>
              <a:rPr lang="en-US"/>
              <a:t>Processed Waveform Data: Time series data that have been processed to remove noise, correct for instrument response, and enhance the signal quality. These processed waveforms are essential for detailed analyses of seismic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Metadata</a:t>
            </a:r>
            <a:endParaRPr/>
          </a:p>
          <a:p>
            <a:pPr indent="0" lvl="0" marL="0" rtl="0" algn="l">
              <a:spcBef>
                <a:spcPts val="0"/>
              </a:spcBef>
              <a:spcAft>
                <a:spcPts val="0"/>
              </a:spcAft>
              <a:buNone/>
            </a:pPr>
            <a:r>
              <a:rPr lang="en-US"/>
              <a:t>Metadata provides essential contextual information about the seismic data, ensuring that researchers can accurately interpret and analyze the datasets. The SAGE data archives include:</a:t>
            </a:r>
            <a:endParaRPr/>
          </a:p>
          <a:p>
            <a:pPr indent="-298450" lvl="0" marL="457200" rtl="0" algn="l">
              <a:spcBef>
                <a:spcPts val="0"/>
              </a:spcBef>
              <a:spcAft>
                <a:spcPts val="0"/>
              </a:spcAft>
              <a:buSzPts val="1100"/>
              <a:buChar char="-"/>
            </a:pPr>
            <a:r>
              <a:rPr lang="en-US"/>
              <a:t>Station Information: Details about the location, instrumentation, and operational status of seismic stations. This information is crucial for understanding the spatial distribution and capabilities of the seismic network.</a:t>
            </a:r>
            <a:endParaRPr/>
          </a:p>
          <a:p>
            <a:pPr indent="-298450" lvl="0" marL="457200" rtl="0" algn="l">
              <a:spcBef>
                <a:spcPts val="0"/>
              </a:spcBef>
              <a:spcAft>
                <a:spcPts val="0"/>
              </a:spcAft>
              <a:buSzPts val="1100"/>
              <a:buChar char="-"/>
            </a:pPr>
            <a:r>
              <a:rPr lang="en-US"/>
              <a:t>Data Quality: Metadata on the quality and reliability of the seismic data, including information about data gaps, noise levels, and instrument calibration.</a:t>
            </a:r>
            <a:endParaRPr/>
          </a:p>
          <a:p>
            <a:pPr indent="-298450" lvl="0" marL="457200" rtl="0" algn="l">
              <a:spcBef>
                <a:spcPts val="0"/>
              </a:spcBef>
              <a:spcAft>
                <a:spcPts val="0"/>
              </a:spcAft>
              <a:buSzPts val="1100"/>
              <a:buChar char="-"/>
            </a:pPr>
            <a:r>
              <a:rPr lang="en-US"/>
              <a:t>Event Information: Metadata related to specific seismic events, such as earthquakes and volcanic eruptions, including the event's location, magnitude, and timing.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Event Data</a:t>
            </a:r>
            <a:endParaRPr/>
          </a:p>
          <a:p>
            <a:pPr indent="0" lvl="0" marL="0" rtl="0" algn="l">
              <a:spcBef>
                <a:spcPts val="0"/>
              </a:spcBef>
              <a:spcAft>
                <a:spcPts val="0"/>
              </a:spcAft>
              <a:buNone/>
            </a:pPr>
            <a:r>
              <a:rPr lang="en-US"/>
              <a:t>Event data are specific datasets related to significant seismic events, such as earthquakes and volcanic eruptions. The SAGE data archives include:</a:t>
            </a:r>
            <a:endParaRPr/>
          </a:p>
          <a:p>
            <a:pPr indent="-298450" lvl="0" marL="457200" rtl="0" algn="l">
              <a:spcBef>
                <a:spcPts val="0"/>
              </a:spcBef>
              <a:spcAft>
                <a:spcPts val="0"/>
              </a:spcAft>
              <a:buSzPts val="1100"/>
              <a:buChar char="-"/>
            </a:pPr>
            <a:r>
              <a:rPr lang="en-US"/>
              <a:t>Earthquake Catalogs: Comprehensive lists of earthquakes, including their location, magnitude, depth, and timing. These catalogs are essential for studying the distribution and characteristics of seismic activity.</a:t>
            </a:r>
            <a:endParaRPr/>
          </a:p>
          <a:p>
            <a:pPr indent="-298450" lvl="0" marL="457200" rtl="0" algn="l">
              <a:spcBef>
                <a:spcPts val="0"/>
              </a:spcBef>
              <a:spcAft>
                <a:spcPts val="0"/>
              </a:spcAft>
              <a:buSzPts val="1100"/>
              <a:buChar char="-"/>
            </a:pPr>
            <a:r>
              <a:rPr lang="en-US"/>
              <a:t>Source Parameters: Detailed information about the source mechanisms of earthquakes, including focal mechanisms, moment tensors, and stress drop estimates. These parameters help researchers understand the physics of earthquake rupture.</a:t>
            </a:r>
            <a:endParaRPr/>
          </a:p>
          <a:p>
            <a:pPr indent="-298450" lvl="0" marL="457200" rtl="0" algn="l">
              <a:spcBef>
                <a:spcPts val="0"/>
              </a:spcBef>
              <a:spcAft>
                <a:spcPts val="0"/>
              </a:spcAft>
              <a:buSzPts val="1100"/>
              <a:buChar char="-"/>
            </a:pPr>
            <a:r>
              <a:rPr lang="en-US"/>
              <a:t>Aftershock Sequences: Data on the aftershocks that follow major earthquakes, providing insights into the stress redistribution and fault healing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Historical Data</a:t>
            </a:r>
            <a:endParaRPr/>
          </a:p>
          <a:p>
            <a:pPr indent="0" lvl="0" marL="0" rtl="0" algn="l">
              <a:spcBef>
                <a:spcPts val="0"/>
              </a:spcBef>
              <a:spcAft>
                <a:spcPts val="0"/>
              </a:spcAft>
              <a:buNone/>
            </a:pPr>
            <a:r>
              <a:rPr lang="en-US"/>
              <a:t>Historical data are archived datasets that span decades, providing a long-term perspective on seismic activity and Earth processes. The SAGE data archives include:</a:t>
            </a:r>
            <a:endParaRPr/>
          </a:p>
          <a:p>
            <a:pPr indent="-298450" lvl="0" marL="457200" rtl="0" algn="l">
              <a:spcBef>
                <a:spcPts val="0"/>
              </a:spcBef>
              <a:spcAft>
                <a:spcPts val="0"/>
              </a:spcAft>
              <a:buSzPts val="1100"/>
              <a:buChar char="-"/>
            </a:pPr>
            <a:r>
              <a:rPr lang="en-US"/>
              <a:t>Legacy Seismic Data: Seismic recordings from historical seismic networks and instruments, some dating back to the early 20th century. These data are valuable for studying long-term trends in seismic activity and tectonic processes.</a:t>
            </a:r>
            <a:endParaRPr/>
          </a:p>
          <a:p>
            <a:pPr indent="-298450" lvl="0" marL="457200" rtl="0" algn="l">
              <a:spcBef>
                <a:spcPts val="0"/>
              </a:spcBef>
              <a:spcAft>
                <a:spcPts val="0"/>
              </a:spcAft>
              <a:buSzPts val="1100"/>
              <a:buChar char="-"/>
            </a:pPr>
            <a:r>
              <a:rPr lang="en-US"/>
              <a:t>Historical Event Catalogs: Comprehensive lists of historical earthquakes and other seismic events, providing a long-term record of seismic activity.</a:t>
            </a:r>
            <a:endParaRPr/>
          </a:p>
          <a:p>
            <a:pPr indent="-298450" lvl="0" marL="457200" rtl="0" algn="l">
              <a:spcBef>
                <a:spcPts val="0"/>
              </a:spcBef>
              <a:spcAft>
                <a:spcPts val="0"/>
              </a:spcAft>
              <a:buSzPts val="1100"/>
              <a:buChar char="-"/>
            </a:pPr>
            <a:r>
              <a:rPr lang="en-US"/>
              <a:t>Archived Waveforms: Historical time series data that have been digitized and archived for modern analysis. These waveforms provide insights into past seismic events and the evolution of seismic instrumentation.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Assembled Data</a:t>
            </a:r>
            <a:endParaRPr/>
          </a:p>
          <a:p>
            <a:pPr indent="0" lvl="0" marL="0" rtl="0" algn="l">
              <a:spcBef>
                <a:spcPts val="0"/>
              </a:spcBef>
              <a:spcAft>
                <a:spcPts val="0"/>
              </a:spcAft>
              <a:buNone/>
            </a:pPr>
            <a:r>
              <a:rPr lang="en-US"/>
              <a:t>Assembled data are datasets that have been compiled and processed to address specific research questions or to provide integrated views of seismic activity. The SAGE data archives include:</a:t>
            </a:r>
            <a:endParaRPr/>
          </a:p>
          <a:p>
            <a:pPr indent="-298450" lvl="0" marL="457200" rtl="0" algn="l">
              <a:spcBef>
                <a:spcPts val="0"/>
              </a:spcBef>
              <a:spcAft>
                <a:spcPts val="0"/>
              </a:spcAft>
              <a:buSzPts val="1100"/>
              <a:buChar char="-"/>
            </a:pPr>
            <a:r>
              <a:rPr lang="en-US"/>
              <a:t>Tomographic Models: Three-dimensional models of the Earth's interior, constructed from seismic wave travel times and amplitudes. These models provide insights into the structure and composition of the Earth's crust and mantle.</a:t>
            </a:r>
            <a:endParaRPr/>
          </a:p>
          <a:p>
            <a:pPr indent="-298450" lvl="0" marL="457200" rtl="0" algn="l">
              <a:spcBef>
                <a:spcPts val="0"/>
              </a:spcBef>
              <a:spcAft>
                <a:spcPts val="0"/>
              </a:spcAft>
              <a:buSzPts val="1100"/>
              <a:buChar char="-"/>
            </a:pPr>
            <a:r>
              <a:rPr lang="en-US"/>
              <a:t>Velocity Models: Models of seismic wave velocities in the Earth's interior, which are essential for understanding the propagation of seismic waves and the properties of the Earth's materials.</a:t>
            </a:r>
            <a:endParaRPr/>
          </a:p>
          <a:p>
            <a:pPr indent="-298450" lvl="0" marL="457200" rtl="0" algn="l">
              <a:spcBef>
                <a:spcPts val="0"/>
              </a:spcBef>
              <a:spcAft>
                <a:spcPts val="0"/>
              </a:spcAft>
              <a:buSzPts val="1100"/>
              <a:buChar char="-"/>
            </a:pPr>
            <a:r>
              <a:rPr lang="en-US"/>
              <a:t>Integrated Datasets: Compiled datasets that combine seismic data with other geophysical and geodetic data, such as GPS measurements and gravity anomalies. These integrated datasets provide a holistic view of Earth processes.</a:t>
            </a:r>
            <a:endParaRPr/>
          </a:p>
        </p:txBody>
      </p:sp>
      <p:sp>
        <p:nvSpPr>
          <p:cNvPr id="125" name="Google Shape;12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Learning Objectives: 2.1, 2.4</a:t>
            </a:r>
            <a:endParaRPr/>
          </a:p>
        </p:txBody>
      </p:sp>
      <p:sp>
        <p:nvSpPr>
          <p:cNvPr id="146" name="Google Shape;146;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Learning Objectives: 2.1, 2.4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 GNSS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Global Navigation Satellite System (GNSS) data are crucial for monitoring the Earth's surface deformation with high precision. EarthScope's GAGE facilities provide access to comprehensive GNSS datasets, which include: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High-Precision Coordinates: Continuous measurements of the Earth's surface positions with millimeter-level accuracy.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Time Series Data: Long-term records of surface displacements, which are essential for studying tectonic plate motions, fault dynamics, and volcanic activity.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Metadata: Detailed information about GNSS stations, including location, instrumentation, and data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Synthetic Aperture Radar (SAR)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SAR data provide high-resolution images of the Earth's surface, enabling the detection of subtle changes in topography and surface deformation. EarthScope's GAGE facilities offer access to SAR datasets, which include: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Interferometric SAR (InSAR): Data that allow for the measurement of surface deformation by comparing phase differences between SAR images taken at different times.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Topographic Maps: High-resolution maps of the Earth's surface, which are useful for studying landforms, glaciers, and other geological features.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Change Detection: Time series of SAR images that can be used to monitor changes in the Earth's surface, such as landslides, subsidence, and glacial retreat.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LiDAR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Light Detection and Ranging (LiDAR) data provide detailed three-dimensional maps of the Earth's surface. EarthScope's GAGE facilities offer access to LiDAR datasets, which include: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High-Resolution Topography: Detailed elevation models of the Earth's surface, which are essential for studying landforms, vegetation, and infrastructure.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Point Clouds: Raw LiDAR data that can be processed to generate digital elevation models (DEMs) and other topographic products.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Vegetation Analysis: Data that can be used to study the structure and health of vegetation, including forests and agricultural crops.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4. Atmospheric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Atmospheric data are essential for understanding the interactions between the Earth's surface and the atmosphere. EarthScope's GAGE facilities provide access to atmospheric datasets, which include: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Meteorological Observations: Data on temperature, pressure, humidity, and wind speed, which are crucial for studying weather patterns and climate change.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Atmospheric Profiles: Vertical profiles of atmospheric parameters, such as temperature, humidity, and wind speed, which are essential for understanding atmospheric dynamics.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Precipitation Data: Records of rainfall, snowfall, and other precipitation events, which are important for studying hydrological processes and water resources.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5. Strain and Seismic Borehole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Strain and seismic borehole data provide insights into the deformation and seismic activity of the Earth's crust. EarthScope's GAGE facilities offer access to these datasets, which include: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Strainmeter Data: Continuous measurements of the Earth's surface strain, which are essential for studying fault dynamics, volcanic activity, and other geological processes.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Borehole Seismic Data: High-resolution seismic data collected from boreholes, which provide detailed information about the structure and properties of the Earth's crust.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Tiltmeter Data: Measurements of the Earth's surface tilt, which are useful for studying volcanic inflation, landslides, and other surface deformation processes.</a:t>
            </a:r>
            <a:endParaRPr>
              <a:solidFill>
                <a:schemeClr val="dk1"/>
              </a:solidFill>
            </a:endParaRPr>
          </a:p>
        </p:txBody>
      </p:sp>
      <p:sp>
        <p:nvSpPr>
          <p:cNvPr id="152" name="Google Shape;152;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Learning Objectives: 2.1, 2.4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73" name="Google Shape;17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Learning Objectives: 2.1, 2.4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EarthScope provides a web page to assist in finding and downloading data.</a:t>
            </a:r>
            <a:endParaRPr>
              <a:solidFill>
                <a:schemeClr val="dk1"/>
              </a:solidFill>
            </a:endParaRPr>
          </a:p>
        </p:txBody>
      </p:sp>
      <p:sp>
        <p:nvSpPr>
          <p:cNvPr id="180" name="Google Shape;18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8f12938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8f12938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58c460f6c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g358c460f6c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4a7ec19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4a7ec19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Learning objective: 19 -22</a:t>
            </a:r>
            <a:endParaRPr/>
          </a:p>
        </p:txBody>
      </p:sp>
      <p:sp>
        <p:nvSpPr>
          <p:cNvPr id="200" name="Google Shape;200;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Lift &amp; Shift </a:t>
            </a:r>
            <a:endParaRPr/>
          </a:p>
          <a:p>
            <a:pPr indent="0" lvl="0" marL="0" rtl="0" algn="l">
              <a:spcBef>
                <a:spcPts val="0"/>
              </a:spcBef>
              <a:spcAft>
                <a:spcPts val="0"/>
              </a:spcAft>
              <a:buNone/>
            </a:pPr>
            <a:r>
              <a:rPr lang="en-US"/>
              <a:t>→ designed to not disrupt existing processes and </a:t>
            </a:r>
            <a:endParaRPr/>
          </a:p>
        </p:txBody>
      </p:sp>
      <p:sp>
        <p:nvSpPr>
          <p:cNvPr id="206" name="Google Shape;20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Reduced Preprocessing Time</a:t>
            </a:r>
            <a:endParaRPr/>
          </a:p>
          <a:p>
            <a:pPr indent="-298450" lvl="0" marL="457200" rtl="0" algn="l">
              <a:spcBef>
                <a:spcPts val="0"/>
              </a:spcBef>
              <a:spcAft>
                <a:spcPts val="0"/>
              </a:spcAft>
              <a:buSzPts val="1100"/>
              <a:buChar char="-"/>
            </a:pPr>
            <a:r>
              <a:rPr lang="en-US"/>
              <a:t>Minimal Data Cleaning: ARD is preprocessed to remove noise, correct for instrument response, and standardize formats, reducing the time researchers spend on data cleaning and preparation.</a:t>
            </a:r>
            <a:endParaRPr/>
          </a:p>
          <a:p>
            <a:pPr indent="-298450" lvl="0" marL="457200" rtl="0" algn="l">
              <a:spcBef>
                <a:spcPts val="0"/>
              </a:spcBef>
              <a:spcAft>
                <a:spcPts val="0"/>
              </a:spcAft>
              <a:buSzPts val="1100"/>
              <a:buChar char="-"/>
            </a:pPr>
            <a:r>
              <a:rPr lang="en-US"/>
              <a:t>Consistent Quality: ARD undergoes rigorous quality control measures, ensuring that the data is reliable and consistent across different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Enhanced Data Accessibility</a:t>
            </a:r>
            <a:endParaRPr/>
          </a:p>
          <a:p>
            <a:pPr indent="-298450" lvl="0" marL="457200" rtl="0" algn="l">
              <a:spcBef>
                <a:spcPts val="0"/>
              </a:spcBef>
              <a:spcAft>
                <a:spcPts val="0"/>
              </a:spcAft>
              <a:buSzPts val="1100"/>
              <a:buChar char="-"/>
            </a:pPr>
            <a:r>
              <a:rPr lang="en-US"/>
              <a:t>Standardized Formats: ARD is provided in standardized formats, making it easier for researchers to integrate and analyze data from different sources.</a:t>
            </a:r>
            <a:endParaRPr/>
          </a:p>
          <a:p>
            <a:pPr indent="-298450" lvl="0" marL="457200" rtl="0" algn="l">
              <a:spcBef>
                <a:spcPts val="0"/>
              </a:spcBef>
              <a:spcAft>
                <a:spcPts val="0"/>
              </a:spcAft>
              <a:buSzPts val="1100"/>
              <a:buChar char="-"/>
            </a:pPr>
            <a:r>
              <a:rPr lang="en-US"/>
              <a:t>Metadata Inclusion: Comprehensive metadata is included with ARD, providing detailed information about the data's origin, processing methods, and quality, which is essential for accurate interpretation.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Improved Data Integration</a:t>
            </a:r>
            <a:endParaRPr/>
          </a:p>
          <a:p>
            <a:pPr indent="-298450" lvl="0" marL="457200" rtl="0" algn="l">
              <a:spcBef>
                <a:spcPts val="0"/>
              </a:spcBef>
              <a:spcAft>
                <a:spcPts val="0"/>
              </a:spcAft>
              <a:buSzPts val="1100"/>
              <a:buChar char="-"/>
            </a:pPr>
            <a:r>
              <a:rPr lang="en-US"/>
              <a:t>Interoperability: ARD is designed to be interoperable with various analysis tools and software, facilitating seamless integration with other datasets and analytical workflows.</a:t>
            </a:r>
            <a:endParaRPr/>
          </a:p>
          <a:p>
            <a:pPr indent="-298450" lvl="0" marL="457200" rtl="0" algn="l">
              <a:spcBef>
                <a:spcPts val="0"/>
              </a:spcBef>
              <a:spcAft>
                <a:spcPts val="0"/>
              </a:spcAft>
              <a:buSzPts val="1100"/>
              <a:buChar char="-"/>
            </a:pPr>
            <a:r>
              <a:rPr lang="en-US"/>
              <a:t>Multi-Disciplinary Use: ARD supports multi-disciplinary research by providing data that can be easily combined with other types of geophysical, geodetic, and environmental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Increased Research Efficiency</a:t>
            </a:r>
            <a:endParaRPr/>
          </a:p>
          <a:p>
            <a:pPr indent="-298450" lvl="0" marL="457200" rtl="0" algn="l">
              <a:spcBef>
                <a:spcPts val="0"/>
              </a:spcBef>
              <a:spcAft>
                <a:spcPts val="0"/>
              </a:spcAft>
              <a:buSzPts val="1100"/>
              <a:buChar char="-"/>
            </a:pPr>
            <a:r>
              <a:rPr lang="en-US"/>
              <a:t>Rapid Analysis: With ARD, researchers can quickly move from data acquisition to analysis, accelerating the research process and enabling more timely scientific discoveries.</a:t>
            </a:r>
            <a:endParaRPr/>
          </a:p>
          <a:p>
            <a:pPr indent="-298450" lvl="0" marL="457200" rtl="0" algn="l">
              <a:spcBef>
                <a:spcPts val="0"/>
              </a:spcBef>
              <a:spcAft>
                <a:spcPts val="0"/>
              </a:spcAft>
              <a:buSzPts val="1100"/>
              <a:buChar char="-"/>
            </a:pPr>
            <a:r>
              <a:rPr lang="en-US"/>
              <a:t>Focus on Science: By reducing the time spent on data preprocessing, researchers can focus more on scientific analysis and interpretation, leading to more productive research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Enhanced Data Reproducibility</a:t>
            </a:r>
            <a:endParaRPr/>
          </a:p>
          <a:p>
            <a:pPr indent="-298450" lvl="0" marL="457200" rtl="0" algn="l">
              <a:spcBef>
                <a:spcPts val="0"/>
              </a:spcBef>
              <a:spcAft>
                <a:spcPts val="0"/>
              </a:spcAft>
              <a:buSzPts val="1100"/>
              <a:buChar char="-"/>
            </a:pPr>
            <a:r>
              <a:rPr lang="en-US"/>
              <a:t>Transparent Processing: ARD includes detailed documentation of the preprocessing steps, ensuring that the data can be reproduced and validated by other researchers.</a:t>
            </a:r>
            <a:endParaRPr/>
          </a:p>
          <a:p>
            <a:pPr indent="-298450" lvl="0" marL="457200" rtl="0" algn="l">
              <a:spcBef>
                <a:spcPts val="0"/>
              </a:spcBef>
              <a:spcAft>
                <a:spcPts val="0"/>
              </a:spcAft>
              <a:buSzPts val="1100"/>
              <a:buChar char="-"/>
            </a:pPr>
            <a:r>
              <a:rPr lang="en-US"/>
              <a:t>Consistent Results: The use of standardized preprocessing methods ensures that results are consistent and comparable across different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6. Support for Advanced Analytical Techniques</a:t>
            </a:r>
            <a:endParaRPr/>
          </a:p>
          <a:p>
            <a:pPr indent="-298450" lvl="0" marL="457200" rtl="0" algn="l">
              <a:spcBef>
                <a:spcPts val="0"/>
              </a:spcBef>
              <a:spcAft>
                <a:spcPts val="0"/>
              </a:spcAft>
              <a:buSzPts val="1100"/>
              <a:buChar char="-"/>
            </a:pPr>
            <a:r>
              <a:rPr lang="en-US"/>
              <a:t>Machine Learning and AI: ARD is well-suited for advanced analytical techniques, such as machine learning and artificial intelligence, which require high-quality, standardized input data.</a:t>
            </a:r>
            <a:endParaRPr/>
          </a:p>
          <a:p>
            <a:pPr indent="-298450" lvl="0" marL="457200" rtl="0" algn="l">
              <a:spcBef>
                <a:spcPts val="0"/>
              </a:spcBef>
              <a:spcAft>
                <a:spcPts val="0"/>
              </a:spcAft>
              <a:buSzPts val="1100"/>
              <a:buChar char="-"/>
            </a:pPr>
            <a:r>
              <a:rPr lang="en-US"/>
              <a:t>Big Data Analytics: ARD facilitates big data analytics by providing large, well-organized datasets that can be efficiently processed and analyzed.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7. Improved Data Sharing and Collaboration</a:t>
            </a:r>
            <a:endParaRPr/>
          </a:p>
          <a:p>
            <a:pPr indent="-298450" lvl="0" marL="457200" rtl="0" algn="l">
              <a:spcBef>
                <a:spcPts val="0"/>
              </a:spcBef>
              <a:spcAft>
                <a:spcPts val="0"/>
              </a:spcAft>
              <a:buSzPts val="1100"/>
              <a:buChar char="-"/>
            </a:pPr>
            <a:r>
              <a:rPr lang="en-US"/>
              <a:t>Open Access: ARD is often made available through open-access platforms, promoting data sharing and collaboration among researchers.</a:t>
            </a:r>
            <a:endParaRPr/>
          </a:p>
          <a:p>
            <a:pPr indent="-298450" lvl="0" marL="457200" rtl="0" algn="l">
              <a:spcBef>
                <a:spcPts val="0"/>
              </a:spcBef>
              <a:spcAft>
                <a:spcPts val="0"/>
              </a:spcAft>
              <a:buSzPts val="1100"/>
              <a:buChar char="-"/>
            </a:pPr>
            <a:r>
              <a:rPr lang="en-US"/>
              <a:t>Community Standards: ARD adheres to community standards and best practices, ensuring that the data is widely accepted and used by the scientific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 Enhanced Data Visualization</a:t>
            </a:r>
            <a:endParaRPr/>
          </a:p>
          <a:p>
            <a:pPr indent="-298450" lvl="0" marL="457200" rtl="0" algn="l">
              <a:spcBef>
                <a:spcPts val="0"/>
              </a:spcBef>
              <a:spcAft>
                <a:spcPts val="0"/>
              </a:spcAft>
              <a:buSzPts val="1100"/>
              <a:buChar char="-"/>
            </a:pPr>
            <a:r>
              <a:rPr lang="en-US"/>
              <a:t>Visualization Tools: ARD is compatible with various visualization tools, enabling researchers to create high-quality visualizations and better communicate their findings.</a:t>
            </a:r>
            <a:endParaRPr/>
          </a:p>
          <a:p>
            <a:pPr indent="-298450" lvl="0" marL="457200" rtl="0" algn="l">
              <a:spcBef>
                <a:spcPts val="0"/>
              </a:spcBef>
              <a:spcAft>
                <a:spcPts val="0"/>
              </a:spcAft>
              <a:buSzPts val="1100"/>
              <a:buChar char="-"/>
            </a:pPr>
            <a:r>
              <a:rPr lang="en-US"/>
              <a:t>Interactive Exploration: ARD supports interactive data exploration, allowing researchers to dynamically explore and analyze the data.</a:t>
            </a:r>
            <a:endParaRPr/>
          </a:p>
          <a:p>
            <a:pPr indent="0" lvl="0" marL="0" rtl="0" algn="l">
              <a:spcBef>
                <a:spcPts val="0"/>
              </a:spcBef>
              <a:spcAft>
                <a:spcPts val="0"/>
              </a:spcAft>
              <a:buNone/>
            </a:pPr>
            <a:r>
              <a:t/>
            </a:r>
            <a:endParaRPr/>
          </a:p>
        </p:txBody>
      </p:sp>
      <p:sp>
        <p:nvSpPr>
          <p:cNvPr id="212" name="Google Shape;212;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JupyterHub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Multi-User Support:</a:t>
            </a:r>
            <a:endParaRPr/>
          </a:p>
          <a:p>
            <a:pPr indent="-298450" lvl="0" marL="457200" rtl="0" algn="l">
              <a:spcBef>
                <a:spcPts val="0"/>
              </a:spcBef>
              <a:spcAft>
                <a:spcPts val="0"/>
              </a:spcAft>
              <a:buSzPts val="1100"/>
              <a:buChar char="-"/>
            </a:pPr>
            <a:r>
              <a:rPr lang="en-US"/>
              <a:t>Enables multiple users to access their own Jupyter notebooks simultaneously.</a:t>
            </a:r>
            <a:endParaRPr/>
          </a:p>
          <a:p>
            <a:pPr indent="-298450" lvl="0" marL="457200" rtl="0" algn="l">
              <a:spcBef>
                <a:spcPts val="0"/>
              </a:spcBef>
              <a:spcAft>
                <a:spcPts val="0"/>
              </a:spcAft>
              <a:buSzPts val="1100"/>
              <a:buChar char="-"/>
            </a:pPr>
            <a:r>
              <a:rPr lang="en-US"/>
              <a:t>Each user has a personalized workspace, ensuring data privacy and customization.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Scalability:</a:t>
            </a:r>
            <a:endParaRPr/>
          </a:p>
          <a:p>
            <a:pPr indent="-298450" lvl="0" marL="457200" rtl="0" algn="l">
              <a:spcBef>
                <a:spcPts val="0"/>
              </a:spcBef>
              <a:spcAft>
                <a:spcPts val="0"/>
              </a:spcAft>
              <a:buSzPts val="1100"/>
              <a:buChar char="-"/>
            </a:pPr>
            <a:r>
              <a:rPr lang="en-US"/>
              <a:t>Can be deployed on cloud platforms or local servers, scaling to accommodate hundreds or thousands of users.</a:t>
            </a:r>
            <a:endParaRPr/>
          </a:p>
          <a:p>
            <a:pPr indent="-298450" lvl="0" marL="457200" rtl="0" algn="l">
              <a:spcBef>
                <a:spcPts val="0"/>
              </a:spcBef>
              <a:spcAft>
                <a:spcPts val="0"/>
              </a:spcAft>
              <a:buSzPts val="1100"/>
              <a:buChar char="-"/>
            </a:pPr>
            <a:r>
              <a:rPr lang="en-US"/>
              <a:t>Supports integration with Kubernetes for dynamic resource allocation.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Customizable Environments:</a:t>
            </a:r>
            <a:endParaRPr/>
          </a:p>
          <a:p>
            <a:pPr indent="-298450" lvl="0" marL="457200" rtl="0" algn="l">
              <a:spcBef>
                <a:spcPts val="0"/>
              </a:spcBef>
              <a:spcAft>
                <a:spcPts val="0"/>
              </a:spcAft>
              <a:buSzPts val="1100"/>
              <a:buChar char="-"/>
            </a:pPr>
            <a:r>
              <a:rPr lang="en-US"/>
              <a:t>Users can configure their computing environments with different kernels (e.g., Python, R, Julia) and software libraries.</a:t>
            </a:r>
            <a:endParaRPr/>
          </a:p>
          <a:p>
            <a:pPr indent="-298450" lvl="0" marL="457200" rtl="0" algn="l">
              <a:spcBef>
                <a:spcPts val="0"/>
              </a:spcBef>
              <a:spcAft>
                <a:spcPts val="0"/>
              </a:spcAft>
              <a:buSzPts val="1100"/>
              <a:buChar char="-"/>
            </a:pPr>
            <a:r>
              <a:rPr lang="en-US"/>
              <a:t>Supports Docker and Conda environments for reproducible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Collaboration and Sharing:</a:t>
            </a:r>
            <a:endParaRPr/>
          </a:p>
          <a:p>
            <a:pPr indent="-298450" lvl="0" marL="457200" rtl="0" algn="l">
              <a:spcBef>
                <a:spcPts val="0"/>
              </a:spcBef>
              <a:spcAft>
                <a:spcPts val="0"/>
              </a:spcAft>
              <a:buSzPts val="1100"/>
              <a:buChar char="-"/>
            </a:pPr>
            <a:r>
              <a:rPr lang="en-US"/>
              <a:t>Facilitates real-time collaboration through shared notebooks and interactive coding sessions.</a:t>
            </a:r>
            <a:endParaRPr/>
          </a:p>
          <a:p>
            <a:pPr indent="-298450" lvl="0" marL="457200" rtl="0" algn="l">
              <a:spcBef>
                <a:spcPts val="0"/>
              </a:spcBef>
              <a:spcAft>
                <a:spcPts val="0"/>
              </a:spcAft>
              <a:buSzPts val="1100"/>
              <a:buChar char="-"/>
            </a:pPr>
            <a:r>
              <a:rPr lang="en-US"/>
              <a:t>Supports integration with version control systems like Git for collaborative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Authentication and Security:</a:t>
            </a:r>
            <a:endParaRPr/>
          </a:p>
          <a:p>
            <a:pPr indent="-298450" lvl="0" marL="457200" rtl="0" algn="l">
              <a:spcBef>
                <a:spcPts val="0"/>
              </a:spcBef>
              <a:spcAft>
                <a:spcPts val="0"/>
              </a:spcAft>
              <a:buSzPts val="1100"/>
              <a:buChar char="-"/>
            </a:pPr>
            <a:r>
              <a:rPr lang="en-US"/>
              <a:t>Integrates with various authentication providers (e.g., OAuth, LDAP, GitHub) to manage user access securely.</a:t>
            </a:r>
            <a:endParaRPr/>
          </a:p>
          <a:p>
            <a:pPr indent="-298450" lvl="0" marL="457200" rtl="0" algn="l">
              <a:spcBef>
                <a:spcPts val="0"/>
              </a:spcBef>
              <a:spcAft>
                <a:spcPts val="0"/>
              </a:spcAft>
              <a:buSzPts val="1100"/>
              <a:buChar char="-"/>
            </a:pPr>
            <a:r>
              <a:rPr lang="en-US"/>
              <a:t>Provides role-based access control to manage permissions and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Interactive Computing:</a:t>
            </a:r>
            <a:endParaRPr/>
          </a:p>
          <a:p>
            <a:pPr indent="-298450" lvl="0" marL="457200" rtl="0" algn="l">
              <a:spcBef>
                <a:spcPts val="0"/>
              </a:spcBef>
              <a:spcAft>
                <a:spcPts val="0"/>
              </a:spcAft>
              <a:buSzPts val="1100"/>
              <a:buChar char="-"/>
            </a:pPr>
            <a:r>
              <a:rPr lang="en-US"/>
              <a:t>Supports interactive data visualization and analysis with libraries like Matplotlib, Plotly, and Bokeh.</a:t>
            </a:r>
            <a:endParaRPr/>
          </a:p>
          <a:p>
            <a:pPr indent="-298450" lvl="0" marL="457200" rtl="0" algn="l">
              <a:spcBef>
                <a:spcPts val="0"/>
              </a:spcBef>
              <a:spcAft>
                <a:spcPts val="0"/>
              </a:spcAft>
              <a:buSzPts val="1100"/>
              <a:buChar char="-"/>
            </a:pPr>
            <a:r>
              <a:rPr lang="en-US"/>
              <a:t>Enables real-time data exploration and machine learning 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Educational and Research Applications:</a:t>
            </a:r>
            <a:endParaRPr/>
          </a:p>
          <a:p>
            <a:pPr indent="-298450" lvl="0" marL="457200" rtl="0" algn="l">
              <a:spcBef>
                <a:spcPts val="0"/>
              </a:spcBef>
              <a:spcAft>
                <a:spcPts val="0"/>
              </a:spcAft>
              <a:buSzPts val="1100"/>
              <a:buChar char="-"/>
            </a:pPr>
            <a:r>
              <a:rPr lang="en-US"/>
              <a:t>Widely used in academic settings for teaching coding, data science, and computational methods.</a:t>
            </a:r>
            <a:endParaRPr/>
          </a:p>
          <a:p>
            <a:pPr indent="-298450" lvl="0" marL="457200" rtl="0" algn="l">
              <a:spcBef>
                <a:spcPts val="0"/>
              </a:spcBef>
              <a:spcAft>
                <a:spcPts val="0"/>
              </a:spcAft>
              <a:buSzPts val="1100"/>
              <a:buChar char="-"/>
            </a:pPr>
            <a:r>
              <a:rPr lang="en-US"/>
              <a:t>Supports reproducible research by allowing users to share notebooks with embedded code, visualizations, and explanations.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Extensibility:</a:t>
            </a:r>
            <a:endParaRPr/>
          </a:p>
          <a:p>
            <a:pPr indent="-298450" lvl="0" marL="457200" rtl="0" algn="l">
              <a:spcBef>
                <a:spcPts val="0"/>
              </a:spcBef>
              <a:spcAft>
                <a:spcPts val="0"/>
              </a:spcAft>
              <a:buSzPts val="1100"/>
              <a:buChar char="-"/>
            </a:pPr>
            <a:r>
              <a:rPr lang="en-US"/>
              <a:t>Supports extensions and plugins to enhance functionality, such as JupyterLab extensions for additional features.</a:t>
            </a:r>
            <a:endParaRPr/>
          </a:p>
          <a:p>
            <a:pPr indent="-298450" lvl="0" marL="457200" rtl="0" algn="l">
              <a:spcBef>
                <a:spcPts val="0"/>
              </a:spcBef>
              <a:spcAft>
                <a:spcPts val="0"/>
              </a:spcAft>
              <a:buSzPts val="1100"/>
              <a:buChar char="-"/>
            </a:pPr>
            <a:r>
              <a:rPr lang="en-US"/>
              <a:t>Can be integrated with other tools and services, such as databases, APIs, and cloud storage.</a:t>
            </a:r>
            <a:endParaRPr/>
          </a:p>
          <a:p>
            <a:pPr indent="0" lvl="0" marL="0" rtl="0" algn="l">
              <a:spcBef>
                <a:spcPts val="0"/>
              </a:spcBef>
              <a:spcAft>
                <a:spcPts val="0"/>
              </a:spcAft>
              <a:buNone/>
            </a:pPr>
            <a:r>
              <a:t/>
            </a:r>
            <a:endParaRPr/>
          </a:p>
        </p:txBody>
      </p:sp>
      <p:sp>
        <p:nvSpPr>
          <p:cNvPr id="238" name="Google Shape;238;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GeoLab documentation is available through Read the Docs</a:t>
            </a:r>
            <a:endParaRPr/>
          </a:p>
        </p:txBody>
      </p:sp>
      <p:sp>
        <p:nvSpPr>
          <p:cNvPr id="244" name="Google Shape;244;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latin typeface="Calibri"/>
                <a:ea typeface="Calibri"/>
                <a:cs typeface="Calibri"/>
                <a:sym typeface="Calibri"/>
              </a:rPr>
              <a:t>Features:</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US">
                <a:latin typeface="Calibri"/>
                <a:ea typeface="Calibri"/>
                <a:cs typeface="Calibri"/>
                <a:sym typeface="Calibri"/>
              </a:rPr>
              <a:t>Launcher Page</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Terminal – useful for setting environment variables and secrets</a:t>
            </a:r>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Create text, Markdown, and Python</a:t>
            </a:r>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Console – REPL</a:t>
            </a:r>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Notebook</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Dask dashboard</a:t>
            </a:r>
            <a:endParaRPr>
              <a:latin typeface="Calibri"/>
              <a:ea typeface="Calibri"/>
              <a:cs typeface="Calibri"/>
              <a:sym typeface="Calibri"/>
            </a:endParaRPr>
          </a:p>
          <a:p>
            <a:pPr indent="0" lvl="0" marL="0" rtl="0" algn="l">
              <a:lnSpc>
                <a:spcPct val="100000"/>
              </a:lnSpc>
              <a:spcBef>
                <a:spcPts val="0"/>
              </a:spcBef>
              <a:spcAft>
                <a:spcPts val="0"/>
              </a:spcAft>
              <a:buNone/>
            </a:pPr>
            <a:r>
              <a:t/>
            </a:r>
            <a:endParaRPr>
              <a:latin typeface="Calibri"/>
              <a:ea typeface="Calibri"/>
              <a:cs typeface="Calibri"/>
              <a:sym typeface="Calibri"/>
            </a:endParaRPr>
          </a:p>
          <a:p>
            <a:pPr indent="0" lvl="0" marL="0" rtl="0" algn="l">
              <a:lnSpc>
                <a:spcPct val="100000"/>
              </a:lnSpc>
              <a:spcBef>
                <a:spcPts val="0"/>
              </a:spcBef>
              <a:spcAft>
                <a:spcPts val="0"/>
              </a:spcAft>
              <a:buNone/>
            </a:pPr>
            <a:r>
              <a:rPr lang="en-US">
                <a:latin typeface="Calibri"/>
                <a:ea typeface="Calibri"/>
                <a:cs typeface="Calibri"/>
                <a:sym typeface="Calibri"/>
              </a:rPr>
              <a:t>Left Menu:</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a file browser</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a list of tabs in the main work and of running kernels and terminals,</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GPU dashboard</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Dask dashboard</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Git dashboard</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Notebook table of contents</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JupyterBook - a wrapper around a collection of tools in the Python ecosystem that make it easier to publish computational documents.</a:t>
            </a:r>
            <a:endParaRPr>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the extension manager.</a:t>
            </a:r>
            <a:endParaRPr>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US">
                <a:latin typeface="Calibri"/>
                <a:ea typeface="Calibri"/>
                <a:cs typeface="Calibri"/>
                <a:sym typeface="Calibri"/>
              </a:rPr>
              <a:t>Shared folder?</a:t>
            </a:r>
            <a:br>
              <a:rPr lang="en-US">
                <a:latin typeface="Calibri"/>
                <a:ea typeface="Calibri"/>
                <a:cs typeface="Calibri"/>
                <a:sym typeface="Calibri"/>
              </a:rPr>
            </a:br>
            <a:r>
              <a:rPr lang="en-US">
                <a:latin typeface="Calibri"/>
                <a:ea typeface="Calibri"/>
                <a:cs typeface="Calibri"/>
                <a:sym typeface="Calibri"/>
              </a:rPr>
              <a:t>Make sure people are in the right image, in the right folder</a:t>
            </a:r>
            <a:endParaRPr/>
          </a:p>
          <a:p>
            <a:pPr indent="-298450" lvl="0" marL="457200" rtl="0" algn="l">
              <a:lnSpc>
                <a:spcPct val="100000"/>
              </a:lnSpc>
              <a:spcBef>
                <a:spcPts val="0"/>
              </a:spcBef>
              <a:spcAft>
                <a:spcPts val="0"/>
              </a:spcAft>
              <a:buSzPts val="1100"/>
              <a:buFont typeface="Calibri"/>
              <a:buChar char="-"/>
            </a:pPr>
            <a:r>
              <a:rPr lang="en-US">
                <a:latin typeface="Calibri"/>
                <a:ea typeface="Calibri"/>
                <a:cs typeface="Calibri"/>
                <a:sym typeface="Calibri"/>
              </a:rPr>
              <a:t>Work with Sara to ensure logistics for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57a8bc3c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57a8bc3c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File Menu</a:t>
            </a:r>
            <a:endParaRPr/>
          </a:p>
          <a:p>
            <a:pPr indent="0" lvl="0" marL="0" rtl="0" algn="l">
              <a:lnSpc>
                <a:spcPct val="100000"/>
              </a:lnSpc>
              <a:spcBef>
                <a:spcPts val="0"/>
              </a:spcBef>
              <a:spcAft>
                <a:spcPts val="0"/>
              </a:spcAft>
              <a:buNone/>
            </a:pPr>
            <a:r>
              <a:rPr lang="en-US"/>
              <a:t>The File menu in JupyterHub is essential for managing notebooks and files, allowing users to create, open, and organize their work. It provides options to save progress, create checkpoints, and download files for offline access. Additionally, it enables users to close notebooks and halt kernels, freeing up resources when tasks are complete.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Edit Menu</a:t>
            </a:r>
            <a:endParaRPr/>
          </a:p>
          <a:p>
            <a:pPr indent="0" lvl="0" marL="0" rtl="0" algn="l">
              <a:lnSpc>
                <a:spcPct val="100000"/>
              </a:lnSpc>
              <a:spcBef>
                <a:spcPts val="0"/>
              </a:spcBef>
              <a:spcAft>
                <a:spcPts val="0"/>
              </a:spcAft>
              <a:buNone/>
            </a:pPr>
            <a:r>
              <a:rPr lang="en-US"/>
              <a:t>The Edit menu offers tools for modifying and organizing notebook content, including standard editing functions like cut, copy, and paste. Users can delete, split, or merge cells, and reorder them to structure their notebook logically. It also includes a Find and Replace feature for bulk text changes and keyboard shortcuts for enhanced productivity.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View Menu</a:t>
            </a:r>
            <a:endParaRPr/>
          </a:p>
          <a:p>
            <a:pPr indent="0" lvl="0" marL="0" rtl="0" algn="l">
              <a:lnSpc>
                <a:spcPct val="100000"/>
              </a:lnSpc>
              <a:spcBef>
                <a:spcPts val="0"/>
              </a:spcBef>
              <a:spcAft>
                <a:spcPts val="0"/>
              </a:spcAft>
              <a:buNone/>
            </a:pPr>
            <a:r>
              <a:rPr lang="en-US"/>
              <a:t>The View menu customizes the notebook interface, allowing users to toggle the header and toolbar for more screen space or additional tools. It displays extra cell functionalities and toggles line numbers in code cells for easier debugging. Users can also show or hide cell outputs to focus on results or maintain a cleaner view.</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Insert Menu</a:t>
            </a:r>
            <a:endParaRPr/>
          </a:p>
          <a:p>
            <a:pPr indent="0" lvl="0" marL="0" rtl="0" algn="l">
              <a:lnSpc>
                <a:spcPct val="100000"/>
              </a:lnSpc>
              <a:spcBef>
                <a:spcPts val="0"/>
              </a:spcBef>
              <a:spcAft>
                <a:spcPts val="0"/>
              </a:spcAft>
              <a:buNone/>
            </a:pPr>
            <a:r>
              <a:rPr lang="en-US"/>
              <a:t>The Insert menu simplifies adding new content to notebooks, enabling users to insert cells above, below, or at the bottom of the notebook. This menu is particularly useful for expanding analysis without disrupting the existing notebook flow. It provides a quick way to add new sections or extend computations.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Cell Menu</a:t>
            </a:r>
            <a:endParaRPr/>
          </a:p>
          <a:p>
            <a:pPr indent="0" lvl="0" marL="0" rtl="0" algn="l">
              <a:lnSpc>
                <a:spcPct val="100000"/>
              </a:lnSpc>
              <a:spcBef>
                <a:spcPts val="0"/>
              </a:spcBef>
              <a:spcAft>
                <a:spcPts val="0"/>
              </a:spcAft>
              <a:buNone/>
            </a:pPr>
            <a:r>
              <a:rPr lang="en-US"/>
              <a:t>The Cell menu is crucial for executing and managing notebook cells, allowing users to run current or all cells to see results. It offers flexibility in presenting content by changing cell types between code, markdown, raw, and heading. Users can also run cells incrementally for testing or debugging and clear outputs to manage results display.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Kernel Menu</a:t>
            </a:r>
            <a:endParaRPr/>
          </a:p>
          <a:p>
            <a:pPr indent="0" lvl="0" marL="0" rtl="0" algn="l">
              <a:lnSpc>
                <a:spcPct val="100000"/>
              </a:lnSpc>
              <a:spcBef>
                <a:spcPts val="0"/>
              </a:spcBef>
              <a:spcAft>
                <a:spcPts val="0"/>
              </a:spcAft>
              <a:buNone/>
            </a:pPr>
            <a:r>
              <a:rPr lang="en-US"/>
              <a:t>The Kernel menu manages the computational engine, enabling users to interrupt, restart, or reconnect to kernels for troubleshooting or fresh starts. It allows restarting kernels and running all cells to ensure notebooks execute from scratch. Users can also shut down kernels or change them to switch programming languages or environments.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Widgets Menu</a:t>
            </a:r>
            <a:endParaRPr/>
          </a:p>
          <a:p>
            <a:pPr indent="0" lvl="0" marL="0" rtl="0" algn="l">
              <a:lnSpc>
                <a:spcPct val="100000"/>
              </a:lnSpc>
              <a:spcBef>
                <a:spcPts val="0"/>
              </a:spcBef>
              <a:spcAft>
                <a:spcPts val="0"/>
              </a:spcAft>
              <a:buNone/>
            </a:pPr>
            <a:r>
              <a:rPr lang="en-US"/>
              <a:t>The Widgets menu manages interactive notebook elements, allowing users to save or clear widget states to preserve or reset customizations. It provides a list of all interactive widgets, helping users track and manage dynamic elements. This menu ensures that widget configurations are maintained or reset as needed.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Help Menu</a:t>
            </a:r>
            <a:endParaRPr/>
          </a:p>
          <a:p>
            <a:pPr indent="0" lvl="0" marL="0" rtl="0" algn="l">
              <a:lnSpc>
                <a:spcPct val="100000"/>
              </a:lnSpc>
              <a:spcBef>
                <a:spcPts val="0"/>
              </a:spcBef>
              <a:spcAft>
                <a:spcPts val="0"/>
              </a:spcAft>
              <a:buNone/>
            </a:pPr>
            <a:r>
              <a:rPr lang="en-US"/>
              <a:t>The Help menu is a resource for learning and troubleshooting, offering a user interface tour for new users and access to documentation. It includes a Markdown help reference for text formatting and a list of keyboard shortcuts for productivity. Users can also access information about the JupyterHub version and configuration for context.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e37964f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e37964f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 is a tool that helps teams track and manage changes to their code, making collaboration smoother and more organized. It allows developers to work on different parts of a project simultaneously without interfering with each other's work. By keeping a complete history of all changes, Git ensures that everyone stays on the same page and can easily revert to previous versions if needed.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f8c07e4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f8c07e4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Open a Terminal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US"/>
              <a:t>Use the cd command to move to the directory where you want to clone the repository.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f8c07e4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4f8c07e4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US">
                <a:solidFill>
                  <a:schemeClr val="dk1"/>
                </a:solidFill>
              </a:rPr>
              <a:t>Go to the Git repository you want to clone (e.g., on GitHub, GitLab, or Bitbucket).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Click on the "Code" button and copy the repository URL (HTTPS or SSH).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f8c07e48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f8c07e4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US">
                <a:solidFill>
                  <a:schemeClr val="dk1"/>
                </a:solidFill>
              </a:rPr>
              <a:t>Clone the Repository</a:t>
            </a:r>
            <a:endParaRPr>
              <a:solidFill>
                <a:schemeClr val="dk1"/>
              </a:solidFill>
            </a:endParaRPr>
          </a:p>
          <a:p>
            <a:pPr indent="457200" lvl="0" marL="0" rtl="0" algn="l">
              <a:spcBef>
                <a:spcPts val="0"/>
              </a:spcBef>
              <a:spcAft>
                <a:spcPts val="0"/>
              </a:spcAft>
              <a:buClr>
                <a:schemeClr val="dk1"/>
              </a:buClr>
              <a:buSzPts val="1100"/>
              <a:buFont typeface="Arial"/>
              <a:buNone/>
            </a:pPr>
            <a:r>
              <a:rPr lang="en-US">
                <a:solidFill>
                  <a:schemeClr val="dk1"/>
                </a:solidFill>
              </a:rPr>
              <a:t>Use the git clone command followed by the repository URL.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Navigate into the Cloned Repository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 the cd command to enter the cloned repository directory.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Verify the Cloned Repository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List the files to ensure the repository has been cloned successfully.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676816f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5676816f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e37964f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Virtual Machines: Like having multiple computers running on a single physical machine, each with its own operating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Containers: Lightweight, portable boxes that hold everything an app needs to run, making it easy to move and deploy.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Serverless: Cloud services that run your code without you having to manage any servers.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Object Storage: A vast, scalable storage system for unstructured data like photos or videos, accessed by unique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File Storage: Traditional storage for files and folders, like a shared network drive, organized in a hierarchy.</a:t>
            </a:r>
            <a:endParaRPr/>
          </a:p>
        </p:txBody>
      </p:sp>
      <p:sp>
        <p:nvSpPr>
          <p:cNvPr id="332" name="Google Shape;332;g34e37964f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e37964f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have a scratch directory, S3 bucket, have to use aw cli</a:t>
            </a:r>
            <a:endParaRPr/>
          </a:p>
          <a:p>
            <a:pPr indent="-298450" lvl="0" marL="457200" rtl="0" algn="l">
              <a:spcBef>
                <a:spcPts val="0"/>
              </a:spcBef>
              <a:spcAft>
                <a:spcPts val="0"/>
              </a:spcAft>
              <a:buSzPts val="1100"/>
              <a:buChar char="-"/>
            </a:pPr>
            <a:r>
              <a:rPr lang="en-US"/>
              <a:t>https://docs.2i2c.org/user/topics/data/filesystem/#the-tmp-directory</a:t>
            </a:r>
            <a:endParaRPr/>
          </a:p>
        </p:txBody>
      </p:sp>
      <p:sp>
        <p:nvSpPr>
          <p:cNvPr id="345" name="Google Shape;345;g34e37964f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328d748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328d748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use either the JupyterLab extensions/pypi manager  or use the conda package manager in the terminal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e37964f1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e37964f1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a:t> accelerate seismic migration algorithms for faster and more accurate subsurface imaging.</a:t>
            </a:r>
            <a:endParaRPr/>
          </a:p>
          <a:p>
            <a:pPr indent="0" lvl="0" marL="0" rtl="0" algn="l">
              <a:spcBef>
                <a:spcPts val="0"/>
              </a:spcBef>
              <a:spcAft>
                <a:spcPts val="0"/>
              </a:spcAft>
              <a:buNone/>
            </a:pPr>
            <a:r>
              <a:rPr lang="en-US"/>
              <a:t>- </a:t>
            </a:r>
            <a:r>
              <a:rPr lang="en-US"/>
              <a:t> enable rapid full waveform inversion to build high-resolution velocity models of the Earth.</a:t>
            </a:r>
            <a:endParaRPr/>
          </a:p>
          <a:p>
            <a:pPr indent="0" lvl="0" marL="0" rtl="0" algn="l">
              <a:spcBef>
                <a:spcPts val="0"/>
              </a:spcBef>
              <a:spcAft>
                <a:spcPts val="0"/>
              </a:spcAft>
              <a:buNone/>
            </a:pPr>
            <a:r>
              <a:rPr lang="en-US"/>
              <a:t>- </a:t>
            </a:r>
            <a:r>
              <a:rPr lang="en-US"/>
              <a:t> speed up the analysis of seismic attributes for enhanced reservoir characterization.</a:t>
            </a:r>
            <a:endParaRPr/>
          </a:p>
          <a:p>
            <a:pPr indent="0" lvl="0" marL="0" rtl="0" algn="l">
              <a:spcBef>
                <a:spcPts val="0"/>
              </a:spcBef>
              <a:spcAft>
                <a:spcPts val="0"/>
              </a:spcAft>
              <a:buNone/>
            </a:pPr>
            <a:r>
              <a:rPr lang="en-US"/>
              <a:t>- </a:t>
            </a:r>
            <a:r>
              <a:rPr lang="en-US"/>
              <a:t> facilitate faster noise reduction and filtering in large 3D seismic datasets.</a:t>
            </a:r>
            <a:endParaRPr/>
          </a:p>
          <a:p>
            <a:pPr indent="0" lvl="0" marL="0" rtl="0" algn="l">
              <a:spcBef>
                <a:spcPts val="0"/>
              </a:spcBef>
              <a:spcAft>
                <a:spcPts val="0"/>
              </a:spcAft>
              <a:buNone/>
            </a:pPr>
            <a:r>
              <a:rPr lang="en-US"/>
              <a:t>- </a:t>
            </a:r>
            <a:r>
              <a:rPr lang="en-US"/>
              <a:t> accelerate forward modeling in electromagnetic methods for efficient survey design.</a:t>
            </a:r>
            <a:endParaRPr/>
          </a:p>
          <a:p>
            <a:pPr indent="0" lvl="0" marL="0" rtl="0" algn="l">
              <a:spcBef>
                <a:spcPts val="0"/>
              </a:spcBef>
              <a:spcAft>
                <a:spcPts val="0"/>
              </a:spcAft>
              <a:buNone/>
            </a:pPr>
            <a:r>
              <a:rPr lang="en-US"/>
              <a:t>- </a:t>
            </a:r>
            <a:r>
              <a:rPr lang="en-US"/>
              <a:t> make 3D electromagnetic inversion practical for subsurface resistivity mapping.</a:t>
            </a:r>
            <a:endParaRPr/>
          </a:p>
          <a:p>
            <a:pPr indent="0" lvl="0" marL="0" rtl="0" algn="l">
              <a:spcBef>
                <a:spcPts val="0"/>
              </a:spcBef>
              <a:spcAft>
                <a:spcPts val="0"/>
              </a:spcAft>
              <a:buNone/>
            </a:pPr>
            <a:r>
              <a:rPr lang="en-US"/>
              <a:t>- </a:t>
            </a:r>
            <a:r>
              <a:rPr lang="en-US"/>
              <a:t> enable faster potential field calculations for gravity and magnetic data analysis.</a:t>
            </a:r>
            <a:endParaRPr/>
          </a:p>
          <a:p>
            <a:pPr indent="0" lvl="0" marL="0" rtl="0" algn="l">
              <a:spcBef>
                <a:spcPts val="0"/>
              </a:spcBef>
              <a:spcAft>
                <a:spcPts val="0"/>
              </a:spcAft>
              <a:buNone/>
            </a:pPr>
            <a:r>
              <a:rPr lang="en-US"/>
              <a:t>- </a:t>
            </a:r>
            <a:r>
              <a:rPr lang="en-US"/>
              <a:t> speed up source inversion in gravity and magnetic data to locate subsurface anomalies.</a:t>
            </a:r>
            <a:endParaRPr/>
          </a:p>
          <a:p>
            <a:pPr indent="0" lvl="0" marL="0" rtl="0" algn="l">
              <a:spcBef>
                <a:spcPts val="0"/>
              </a:spcBef>
              <a:spcAft>
                <a:spcPts val="0"/>
              </a:spcAft>
              <a:buNone/>
            </a:pPr>
            <a:r>
              <a:rPr lang="en-US"/>
              <a:t>- </a:t>
            </a:r>
            <a:r>
              <a:rPr lang="en-US"/>
              <a:t> accelerate geothermal modeling for efficient resource assessment.</a:t>
            </a:r>
            <a:endParaRPr/>
          </a:p>
          <a:p>
            <a:pPr indent="0" lvl="0" marL="0" rtl="0" algn="l">
              <a:spcBef>
                <a:spcPts val="0"/>
              </a:spcBef>
              <a:spcAft>
                <a:spcPts val="0"/>
              </a:spcAft>
              <a:buNone/>
            </a:pPr>
            <a:r>
              <a:rPr lang="en-US"/>
              <a:t>- </a:t>
            </a:r>
            <a:r>
              <a:rPr lang="en-US"/>
              <a:t> enhance the speed of volcanic process simulations for improved hazard assessment.</a:t>
            </a:r>
            <a:endParaRPr/>
          </a:p>
          <a:p>
            <a:pPr indent="0" lvl="0" marL="0" rtl="0" algn="l">
              <a:spcBef>
                <a:spcPts val="0"/>
              </a:spcBef>
              <a:spcAft>
                <a:spcPts val="0"/>
              </a:spcAft>
              <a:buNone/>
            </a:pPr>
            <a:r>
              <a:rPr lang="en-US"/>
              <a:t>- </a:t>
            </a:r>
            <a:r>
              <a:rPr lang="en-US"/>
              <a:t> provide the computational power needed for large-scale groundwater modeling.</a:t>
            </a:r>
            <a:endParaRPr/>
          </a:p>
          <a:p>
            <a:pPr indent="0" lvl="0" marL="0" rtl="0" algn="l">
              <a:spcBef>
                <a:spcPts val="0"/>
              </a:spcBef>
              <a:spcAft>
                <a:spcPts val="0"/>
              </a:spcAft>
              <a:buNone/>
            </a:pPr>
            <a:r>
              <a:rPr lang="en-US"/>
              <a:t>- </a:t>
            </a:r>
            <a:r>
              <a:rPr lang="en-US"/>
              <a:t> significantly accelerate the training and deployment of machine learning models for geophysical applications.</a:t>
            </a:r>
            <a:endParaRPr/>
          </a:p>
          <a:p>
            <a:pPr indent="0" lvl="0" marL="0" rtl="0" algn="l">
              <a:spcBef>
                <a:spcPts val="0"/>
              </a:spcBef>
              <a:spcAft>
                <a:spcPts val="0"/>
              </a:spcAft>
              <a:buNone/>
            </a:pPr>
            <a:r>
              <a:rPr lang="en-US"/>
              <a:t>- </a:t>
            </a:r>
            <a:r>
              <a:rPr lang="en-US"/>
              <a:t> enable real-time interactive visualization of large 3D geophysical datasets.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Compute Resources:</a:t>
            </a:r>
            <a:endParaRPr/>
          </a:p>
          <a:p>
            <a:pPr indent="-298450" lvl="0" marL="457200" rtl="0" algn="l">
              <a:spcBef>
                <a:spcPts val="0"/>
              </a:spcBef>
              <a:spcAft>
                <a:spcPts val="0"/>
              </a:spcAft>
              <a:buSzPts val="1100"/>
              <a:buChar char="-"/>
            </a:pPr>
            <a:r>
              <a:rPr lang="en-US"/>
              <a:t>Instance Types: Selecting appropriate virtual machine instances with the right CPU, GPU, and memory configuration is crucial for performance and cost-efficiency. Geophysics processing often demands high-performance computing (HPC) instances with powerful processors and GPUs.</a:t>
            </a:r>
            <a:endParaRPr/>
          </a:p>
          <a:p>
            <a:pPr indent="-298450" lvl="0" marL="457200" rtl="0" algn="l">
              <a:spcBef>
                <a:spcPts val="0"/>
              </a:spcBef>
              <a:spcAft>
                <a:spcPts val="0"/>
              </a:spcAft>
              <a:buSzPts val="1100"/>
              <a:buChar char="-"/>
            </a:pPr>
            <a:r>
              <a:rPr lang="en-US"/>
              <a:t>Scalability: Cloud platforms offer the ability to dynamically scale compute resources up or down based on the workload. This is essential for handling the varying computational demands of different processing stages or large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Data Storage:</a:t>
            </a:r>
            <a:endParaRPr/>
          </a:p>
          <a:p>
            <a:pPr indent="-298450" lvl="0" marL="457200" rtl="0" algn="l">
              <a:spcBef>
                <a:spcPts val="0"/>
              </a:spcBef>
              <a:spcAft>
                <a:spcPts val="0"/>
              </a:spcAft>
              <a:buSzPts val="1100"/>
              <a:buChar char="-"/>
            </a:pPr>
            <a:r>
              <a:rPr lang="en-US"/>
              <a:t>Storage Capacity: Geophysics datasets, especially seismic data, can be enormous (petabytes). Sufficient and scalable cloud storage solutions are necessary to accommodate these volumes.</a:t>
            </a:r>
            <a:endParaRPr/>
          </a:p>
          <a:p>
            <a:pPr indent="-298450" lvl="0" marL="457200" rtl="0" algn="l">
              <a:spcBef>
                <a:spcPts val="0"/>
              </a:spcBef>
              <a:spcAft>
                <a:spcPts val="0"/>
              </a:spcAft>
              <a:buSzPts val="1100"/>
              <a:buChar char="-"/>
            </a:pPr>
            <a:r>
              <a:rPr lang="en-US"/>
              <a:t>Storage Types and Costs: Different cloud storage options (e.g., object storage, block storage, archive storage) have varying performance characteristics and costs. Choosing the right type based on data access frequency and performance needs is important for cost optimization.</a:t>
            </a:r>
            <a:endParaRPr/>
          </a:p>
          <a:p>
            <a:pPr indent="-298450" lvl="0" marL="457200" rtl="0" algn="l">
              <a:spcBef>
                <a:spcPts val="0"/>
              </a:spcBef>
              <a:spcAft>
                <a:spcPts val="0"/>
              </a:spcAft>
              <a:buSzPts val="1100"/>
              <a:buChar char="-"/>
            </a:pPr>
            <a:r>
              <a:rPr lang="en-US"/>
              <a:t>Data Ingress and Egress: Transferring large volumes of data into and out of the cloud can incur significant costs and time. Efficient data transfer strategies and understanding the cloud provider's data transfer pricing are crucial.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Network Resources:</a:t>
            </a:r>
            <a:endParaRPr/>
          </a:p>
          <a:p>
            <a:pPr indent="-298450" lvl="0" marL="457200" rtl="0" algn="l">
              <a:spcBef>
                <a:spcPts val="0"/>
              </a:spcBef>
              <a:spcAft>
                <a:spcPts val="0"/>
              </a:spcAft>
              <a:buSzPts val="1100"/>
              <a:buChar char="-"/>
            </a:pPr>
            <a:r>
              <a:rPr lang="en-US"/>
              <a:t>Bandwidth: High bandwidth is required for efficient data transfer between storage and compute resources, as well as for accessing the cloud environment. Network performance can significantly impact processing times.</a:t>
            </a:r>
            <a:endParaRPr/>
          </a:p>
          <a:p>
            <a:pPr indent="-298450" lvl="0" marL="457200" rtl="0" algn="l">
              <a:spcBef>
                <a:spcPts val="0"/>
              </a:spcBef>
              <a:spcAft>
                <a:spcPts val="0"/>
              </a:spcAft>
              <a:buSzPts val="1100"/>
              <a:buChar char="-"/>
            </a:pPr>
            <a:r>
              <a:rPr lang="en-US"/>
              <a:t>Latency: For interactive analysis or real-time processing, low network latency is desirable. The geographical location of the cloud data center relative to the user can affect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Software and Licensing:</a:t>
            </a:r>
            <a:endParaRPr/>
          </a:p>
          <a:p>
            <a:pPr indent="-298450" lvl="0" marL="457200" rtl="0" algn="l">
              <a:spcBef>
                <a:spcPts val="0"/>
              </a:spcBef>
              <a:spcAft>
                <a:spcPts val="0"/>
              </a:spcAft>
              <a:buSzPts val="1100"/>
              <a:buChar char="-"/>
            </a:pPr>
            <a:r>
              <a:rPr lang="en-US"/>
              <a:t>Cloud-Optimized Software: Some geophysics software may need to be optimized or configured for cloud environments to take full advantage of the available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a:t>
            </a:r>
            <a:r>
              <a:rPr lang="en-US"/>
              <a:t>. Data Management and Governance:</a:t>
            </a:r>
            <a:endParaRPr/>
          </a:p>
          <a:p>
            <a:pPr indent="-298450" lvl="0" marL="457200" rtl="0" algn="l">
              <a:spcBef>
                <a:spcPts val="0"/>
              </a:spcBef>
              <a:spcAft>
                <a:spcPts val="0"/>
              </a:spcAft>
              <a:buSzPts val="1100"/>
              <a:buChar char="-"/>
            </a:pPr>
            <a:r>
              <a:rPr lang="en-US"/>
              <a:t>Data Locality: Depending on regulatory requirements or performance considerations, the geographical location of the data storage might be important.-</a:t>
            </a:r>
            <a:endParaRPr/>
          </a:p>
          <a:p>
            <a:pPr indent="-298450" lvl="0" marL="457200" rtl="0" algn="l">
              <a:spcBef>
                <a:spcPts val="0"/>
              </a:spcBef>
              <a:spcAft>
                <a:spcPts val="0"/>
              </a:spcAft>
              <a:buSzPts val="1100"/>
              <a:buChar char="-"/>
            </a:pPr>
            <a:r>
              <a:rPr lang="en-US"/>
              <a:t>Data Security and Compliance: Implementing appropriate security measures and ensuring compliance with relevant regulations are paramount when storing and processing sensitive geophysical data in the cloud.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Don’t keep critical data, reserve right to clear home directories</a:t>
            </a:r>
            <a:endParaRPr/>
          </a:p>
        </p:txBody>
      </p:sp>
      <p:sp>
        <p:nvSpPr>
          <p:cNvPr id="364" name="Google Shape;364;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f8c07e4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f8c07e4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1B1C1D"/>
                </a:solidFill>
              </a:rPr>
              <a:t>Think of building a house: you can't put on the roof before the walls are up, and the walls can't go up before the foundation is laid. A directed acyclic graph (DAG) for cloud workflows is like the blueprint for your house construction. Each task, like "pour foundation," "frame walls," or "install roof," is a specific step with arrows showing the necessary order. The "directed" arrows mean each step has a predecessor, and "acyclic" means you won't get stuck in a loop trying to build the same wall twice before moving on. In the cloud, each of these building tasks can be automated software, and the DAG ensures they happen in the right sequence to construct your "data house" correctly and efficiently.</a:t>
            </a:r>
            <a:endParaRPr sz="1200">
              <a:solidFill>
                <a:srgbClr val="1B1C1D"/>
              </a:solidFill>
            </a:endParaRPr>
          </a:p>
          <a:p>
            <a:pPr indent="0" lvl="0" marL="0" rtl="0" algn="l">
              <a:spcBef>
                <a:spcPts val="1200"/>
              </a:spcBef>
              <a:spcAft>
                <a:spcPts val="0"/>
              </a:spcAft>
              <a:buNone/>
            </a:pPr>
            <a:r>
              <a:t/>
            </a:r>
            <a:endParaRPr/>
          </a:p>
        </p:txBody>
      </p:sp>
      <p:sp>
        <p:nvSpPr>
          <p:cNvPr id="377" name="Google Shape;377;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5676816fc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35676816fc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EarthScope collects geophysical data and applies analytical techniques to gain a deeper understanding of Earth's processes and structure, particularly through the use of its multi-disciplinary observatories and advanced instrumentation. We help scientists develop a comprehensive, time-dependent picture of the earth, addressing key questions in Earth sciences beyond what any single discipline can achieve.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 Utilizing Geophysical Instrumentation: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EarthScope utilizes and provides a wide variety of geophysical instruments, including seismometers, gravity meters, magnetometers, and GPS systems, to collect data from its observatories. The data is used to study a range of Earth processes, including plate tectonics, earthquakes, mantle dynamics, and the distribution of fluids in the subsurface.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Data Analysis and Modeling: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Scientists use geophysical techniques, such as seismic tomography, geodetic analysis, and magnetic data inversion, to analyze the collected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They also use advanced geophysical models to simulate and interpret the data, providing insights into the structure and dynamics of the Earth.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Addressing Key Questions in Earth Sciences: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EarthScope aims to address fundamental questions about the Earth's interior, surface processes, and the forces that shape our planet.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includes understanding how geological processes have influenced the landscape of North America and how the Earth's internal structure influences its surface behavior.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4. Educational Outreach:</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EarthScope provides educational resources to equip students with the skills and knowledge to use geophysical data for real-world applications. The curriculum addresses issues such as natural hazards, environmental management, and urban planning.</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5ffc1e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35ffc1e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8f12938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8f12938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63"/>
          <p:cNvPicPr preferRelativeResize="0"/>
          <p:nvPr/>
        </p:nvPicPr>
        <p:blipFill rotWithShape="1">
          <a:blip r:embed="rId2">
            <a:alphaModFix/>
          </a:blip>
          <a:srcRect b="0" l="0" r="0" t="0"/>
          <a:stretch/>
        </p:blipFill>
        <p:spPr>
          <a:xfrm>
            <a:off x="-12" y="2537455"/>
            <a:ext cx="9144000" cy="2606040"/>
          </a:xfrm>
          <a:prstGeom prst="rect">
            <a:avLst/>
          </a:prstGeom>
          <a:noFill/>
          <a:ln>
            <a:noFill/>
          </a:ln>
        </p:spPr>
      </p:pic>
      <p:pic>
        <p:nvPicPr>
          <p:cNvPr id="10" name="Google Shape;10;p63"/>
          <p:cNvPicPr preferRelativeResize="0"/>
          <p:nvPr/>
        </p:nvPicPr>
        <p:blipFill rotWithShape="1">
          <a:blip r:embed="rId3">
            <a:alphaModFix/>
          </a:blip>
          <a:srcRect b="0" l="0" r="0" t="0"/>
          <a:stretch/>
        </p:blipFill>
        <p:spPr>
          <a:xfrm flipH="1" rot="10800000">
            <a:off x="6171975" y="0"/>
            <a:ext cx="2972025" cy="2972025"/>
          </a:xfrm>
          <a:prstGeom prst="rect">
            <a:avLst/>
          </a:prstGeom>
          <a:noFill/>
          <a:ln>
            <a:noFill/>
          </a:ln>
        </p:spPr>
      </p:pic>
      <p:pic>
        <p:nvPicPr>
          <p:cNvPr id="11" name="Google Shape;11;p63"/>
          <p:cNvPicPr preferRelativeResize="0"/>
          <p:nvPr/>
        </p:nvPicPr>
        <p:blipFill rotWithShape="1">
          <a:blip r:embed="rId4">
            <a:alphaModFix/>
          </a:blip>
          <a:srcRect b="326" l="0" r="0" t="337"/>
          <a:stretch/>
        </p:blipFill>
        <p:spPr>
          <a:xfrm>
            <a:off x="6123296" y="4073066"/>
            <a:ext cx="2902359" cy="886829"/>
          </a:xfrm>
          <a:prstGeom prst="rect">
            <a:avLst/>
          </a:prstGeom>
          <a:noFill/>
          <a:ln>
            <a:noFill/>
          </a:ln>
        </p:spPr>
      </p:pic>
      <p:sp>
        <p:nvSpPr>
          <p:cNvPr id="12" name="Google Shape;12;p63"/>
          <p:cNvSpPr txBox="1"/>
          <p:nvPr>
            <p:ph type="ctrTitle"/>
          </p:nvPr>
        </p:nvSpPr>
        <p:spPr>
          <a:xfrm>
            <a:off x="1143000" y="685233"/>
            <a:ext cx="6858000" cy="1790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63"/>
          <p:cNvSpPr txBox="1"/>
          <p:nvPr>
            <p:ph idx="1" type="subTitle"/>
          </p:nvPr>
        </p:nvSpPr>
        <p:spPr>
          <a:xfrm>
            <a:off x="1938130" y="2835705"/>
            <a:ext cx="5225400" cy="12417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3300"/>
              <a:buNone/>
              <a:defRPr b="1" i="0" sz="3300">
                <a:solidFill>
                  <a:schemeClr val="lt1"/>
                </a:solidFill>
                <a:latin typeface="Arial"/>
                <a:ea typeface="Arial"/>
                <a:cs typeface="Arial"/>
                <a:sym typeface="Arial"/>
              </a:defRPr>
            </a:lvl1pPr>
            <a:lvl2pPr lvl="1" algn="ctr">
              <a:lnSpc>
                <a:spcPct val="90000"/>
              </a:lnSpc>
              <a:spcBef>
                <a:spcPts val="400"/>
              </a:spcBef>
              <a:spcAft>
                <a:spcPts val="0"/>
              </a:spcAft>
              <a:buClr>
                <a:srgbClr val="3D3D3D"/>
              </a:buClr>
              <a:buSzPts val="1500"/>
              <a:buNone/>
              <a:defRPr sz="1500"/>
            </a:lvl2pPr>
            <a:lvl3pPr lvl="2" algn="ctr">
              <a:lnSpc>
                <a:spcPct val="90000"/>
              </a:lnSpc>
              <a:spcBef>
                <a:spcPts val="400"/>
              </a:spcBef>
              <a:spcAft>
                <a:spcPts val="0"/>
              </a:spcAft>
              <a:buClr>
                <a:srgbClr val="3D3D3D"/>
              </a:buClr>
              <a:buSzPts val="1400"/>
              <a:buNone/>
              <a:defRPr sz="1400"/>
            </a:lvl3pPr>
            <a:lvl4pPr lvl="3" algn="ctr">
              <a:lnSpc>
                <a:spcPct val="90000"/>
              </a:lnSpc>
              <a:spcBef>
                <a:spcPts val="400"/>
              </a:spcBef>
              <a:spcAft>
                <a:spcPts val="0"/>
              </a:spcAft>
              <a:buClr>
                <a:srgbClr val="3D3D3D"/>
              </a:buClr>
              <a:buSzPts val="1200"/>
              <a:buNone/>
              <a:defRPr sz="1200"/>
            </a:lvl4pPr>
            <a:lvl5pPr lvl="4" algn="ctr">
              <a:lnSpc>
                <a:spcPct val="90000"/>
              </a:lnSpc>
              <a:spcBef>
                <a:spcPts val="400"/>
              </a:spcBef>
              <a:spcAft>
                <a:spcPts val="0"/>
              </a:spcAft>
              <a:buClr>
                <a:srgbClr val="3D3D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pic>
        <p:nvPicPr>
          <p:cNvPr id="15" name="Google Shape;15;p64"/>
          <p:cNvPicPr preferRelativeResize="0"/>
          <p:nvPr/>
        </p:nvPicPr>
        <p:blipFill rotWithShape="1">
          <a:blip r:embed="rId2">
            <a:alphaModFix/>
          </a:blip>
          <a:srcRect b="0" l="0" r="0" t="0"/>
          <a:stretch/>
        </p:blipFill>
        <p:spPr>
          <a:xfrm>
            <a:off x="5772200" y="1771700"/>
            <a:ext cx="3371801" cy="3371801"/>
          </a:xfrm>
          <a:prstGeom prst="rect">
            <a:avLst/>
          </a:prstGeom>
          <a:noFill/>
          <a:ln>
            <a:noFill/>
          </a:ln>
        </p:spPr>
      </p:pic>
      <p:cxnSp>
        <p:nvCxnSpPr>
          <p:cNvPr id="16" name="Google Shape;16;p64"/>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pic>
        <p:nvPicPr>
          <p:cNvPr id="17" name="Google Shape;17;p64"/>
          <p:cNvPicPr preferRelativeResize="0"/>
          <p:nvPr/>
        </p:nvPicPr>
        <p:blipFill rotWithShape="1">
          <a:blip r:embed="rId3">
            <a:alphaModFix/>
          </a:blip>
          <a:srcRect b="238" l="0" r="0" t="247"/>
          <a:stretch/>
        </p:blipFill>
        <p:spPr>
          <a:xfrm>
            <a:off x="6033401" y="102297"/>
            <a:ext cx="3035484" cy="575204"/>
          </a:xfrm>
          <a:prstGeom prst="rect">
            <a:avLst/>
          </a:prstGeom>
          <a:noFill/>
          <a:ln>
            <a:noFill/>
          </a:ln>
        </p:spPr>
      </p:pic>
      <p:sp>
        <p:nvSpPr>
          <p:cNvPr id="18" name="Google Shape;18;p6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64"/>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3D3D3D"/>
              </a:buClr>
              <a:buSzPts val="1400"/>
              <a:buNone/>
              <a:defRPr/>
            </a:lvl1pPr>
            <a:lvl2pPr indent="-228600" lvl="1" marL="914400" algn="l">
              <a:lnSpc>
                <a:spcPct val="90000"/>
              </a:lnSpc>
              <a:spcBef>
                <a:spcPts val="400"/>
              </a:spcBef>
              <a:spcAft>
                <a:spcPts val="0"/>
              </a:spcAft>
              <a:buClr>
                <a:srgbClr val="3D3D3D"/>
              </a:buClr>
              <a:buSzPts val="1400"/>
              <a:buNone/>
              <a:defRPr/>
            </a:lvl2pPr>
            <a:lvl3pPr indent="-228600" lvl="2" marL="1371600" algn="l">
              <a:lnSpc>
                <a:spcPct val="90000"/>
              </a:lnSpc>
              <a:spcBef>
                <a:spcPts val="400"/>
              </a:spcBef>
              <a:spcAft>
                <a:spcPts val="0"/>
              </a:spcAft>
              <a:buClr>
                <a:srgbClr val="3D3D3D"/>
              </a:buClr>
              <a:buSzPts val="1400"/>
              <a:buNone/>
              <a:defRPr/>
            </a:lvl3pPr>
            <a:lvl4pPr indent="-228600" lvl="3" marL="1828800" algn="l">
              <a:lnSpc>
                <a:spcPct val="90000"/>
              </a:lnSpc>
              <a:spcBef>
                <a:spcPts val="400"/>
              </a:spcBef>
              <a:spcAft>
                <a:spcPts val="0"/>
              </a:spcAft>
              <a:buClr>
                <a:srgbClr val="3D3D3D"/>
              </a:buClr>
              <a:buSzPts val="1400"/>
              <a:buNone/>
              <a:defRPr/>
            </a:lvl4pPr>
            <a:lvl5pPr indent="-228600" lvl="4" marL="2286000" algn="l">
              <a:lnSpc>
                <a:spcPct val="90000"/>
              </a:lnSpc>
              <a:spcBef>
                <a:spcPts val="400"/>
              </a:spcBef>
              <a:spcAft>
                <a:spcPts val="0"/>
              </a:spcAft>
              <a:buClr>
                <a:srgbClr val="3D3D3D"/>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type="titleOnly">
  <p:cSld name="TITLE_ONLY">
    <p:spTree>
      <p:nvGrpSpPr>
        <p:cNvPr id="20" name="Shape 20"/>
        <p:cNvGrpSpPr/>
        <p:nvPr/>
      </p:nvGrpSpPr>
      <p:grpSpPr>
        <a:xfrm>
          <a:off x="0" y="0"/>
          <a:ext cx="0" cy="0"/>
          <a:chOff x="0" y="0"/>
          <a:chExt cx="0" cy="0"/>
        </a:xfrm>
      </p:grpSpPr>
      <p:sp>
        <p:nvSpPr>
          <p:cNvPr id="21" name="Google Shape;21;p65"/>
          <p:cNvSpPr/>
          <p:nvPr/>
        </p:nvSpPr>
        <p:spPr>
          <a:xfrm rot="5400000">
            <a:off x="4053880" y="-4060376"/>
            <a:ext cx="1054776" cy="9159765"/>
          </a:xfrm>
          <a:custGeom>
            <a:rect b="b" l="l" r="r" t="t"/>
            <a:pathLst>
              <a:path extrusionOk="0" h="12213020" w="1406368">
                <a:moveTo>
                  <a:pt x="0" y="12213020"/>
                </a:moveTo>
                <a:lnTo>
                  <a:pt x="0" y="0"/>
                </a:lnTo>
                <a:lnTo>
                  <a:pt x="365824" y="0"/>
                </a:lnTo>
                <a:lnTo>
                  <a:pt x="585106" y="501754"/>
                </a:lnTo>
                <a:cubicBezTo>
                  <a:pt x="1086671" y="1833960"/>
                  <a:pt x="1406368" y="3850077"/>
                  <a:pt x="1406368" y="6106510"/>
                </a:cubicBezTo>
                <a:cubicBezTo>
                  <a:pt x="1406368" y="8362945"/>
                  <a:pt x="1086671" y="10379061"/>
                  <a:pt x="585106" y="11711265"/>
                </a:cubicBezTo>
                <a:lnTo>
                  <a:pt x="365825" y="12213020"/>
                </a:lnTo>
                <a:close/>
              </a:path>
            </a:pathLst>
          </a:custGeom>
          <a:gradFill>
            <a:gsLst>
              <a:gs pos="0">
                <a:schemeClr val="accent2"/>
              </a:gs>
              <a:gs pos="5000">
                <a:schemeClr val="accent2"/>
              </a:gs>
              <a:gs pos="95000">
                <a:schemeClr val="accent1"/>
              </a:gs>
              <a:gs pos="100000">
                <a:schemeClr val="accent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2" name="Google Shape;22;p65"/>
          <p:cNvPicPr preferRelativeResize="0"/>
          <p:nvPr/>
        </p:nvPicPr>
        <p:blipFill rotWithShape="1">
          <a:blip r:embed="rId2">
            <a:alphaModFix/>
          </a:blip>
          <a:srcRect b="326" l="0" r="0" t="337"/>
          <a:stretch/>
        </p:blipFill>
        <p:spPr>
          <a:xfrm>
            <a:off x="3252312" y="76091"/>
            <a:ext cx="2902359" cy="886829"/>
          </a:xfrm>
          <a:prstGeom prst="rect">
            <a:avLst/>
          </a:prstGeom>
          <a:noFill/>
          <a:ln>
            <a:noFill/>
          </a:ln>
        </p:spPr>
      </p:pic>
      <p:sp>
        <p:nvSpPr>
          <p:cNvPr id="23" name="Google Shape;23;p65"/>
          <p:cNvSpPr txBox="1"/>
          <p:nvPr>
            <p:ph type="title"/>
          </p:nvPr>
        </p:nvSpPr>
        <p:spPr>
          <a:xfrm>
            <a:off x="1314450" y="1213091"/>
            <a:ext cx="6515100" cy="8220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3200"/>
              <a:buFont typeface="Arial"/>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25" name="Shape 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 name="Shape 26"/>
        <p:cNvGrpSpPr/>
        <p:nvPr/>
      </p:nvGrpSpPr>
      <p:grpSpPr>
        <a:xfrm>
          <a:off x="0" y="0"/>
          <a:ext cx="0" cy="0"/>
          <a:chOff x="0" y="0"/>
          <a:chExt cx="0" cy="0"/>
        </a:xfrm>
      </p:grpSpPr>
      <p:cxnSp>
        <p:nvCxnSpPr>
          <p:cNvPr id="27" name="Google Shape;27;p68"/>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sp>
        <p:nvSpPr>
          <p:cNvPr id="28" name="Google Shape;28;p68"/>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9" name="Google Shape;29;p68"/>
          <p:cNvPicPr preferRelativeResize="0"/>
          <p:nvPr/>
        </p:nvPicPr>
        <p:blipFill rotWithShape="1">
          <a:blip r:embed="rId2">
            <a:alphaModFix/>
          </a:blip>
          <a:srcRect b="238" l="0" r="0" t="247"/>
          <a:stretch/>
        </p:blipFill>
        <p:spPr>
          <a:xfrm>
            <a:off x="6033401" y="102297"/>
            <a:ext cx="3035484" cy="5752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37358C"/>
              </a:buClr>
              <a:buSzPts val="3300"/>
              <a:buFont typeface="Arial"/>
              <a:buNone/>
              <a:defRPr b="1" i="0" sz="3300" u="none" cap="none" strike="noStrike">
                <a:solidFill>
                  <a:srgbClr val="37358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6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D3D3D"/>
              </a:buClr>
              <a:buSzPts val="2000"/>
              <a:buFont typeface="Arial"/>
              <a:buNone/>
              <a:defRPr b="0" i="0" sz="2000" u="none" cap="none" strike="noStrike">
                <a:solidFill>
                  <a:srgbClr val="3D3D3D"/>
                </a:solidFill>
                <a:latin typeface="Arial"/>
                <a:ea typeface="Arial"/>
                <a:cs typeface="Arial"/>
                <a:sym typeface="Arial"/>
              </a:defRPr>
            </a:lvl1pPr>
            <a:lvl2pPr indent="-228600" lvl="1" marL="914400" marR="0" rtl="0" algn="l">
              <a:lnSpc>
                <a:spcPct val="90000"/>
              </a:lnSpc>
              <a:spcBef>
                <a:spcPts val="400"/>
              </a:spcBef>
              <a:spcAft>
                <a:spcPts val="0"/>
              </a:spcAft>
              <a:buClr>
                <a:srgbClr val="3D3D3D"/>
              </a:buClr>
              <a:buSzPts val="1700"/>
              <a:buFont typeface="Arial"/>
              <a:buNone/>
              <a:defRPr b="0" i="0" sz="1700" u="none" cap="none" strike="noStrike">
                <a:solidFill>
                  <a:srgbClr val="3D3D3D"/>
                </a:solidFill>
                <a:latin typeface="Arial"/>
                <a:ea typeface="Arial"/>
                <a:cs typeface="Arial"/>
                <a:sym typeface="Arial"/>
              </a:defRPr>
            </a:lvl2pPr>
            <a:lvl3pPr indent="-228600" lvl="2" marL="1371600" marR="0" rtl="0" algn="l">
              <a:lnSpc>
                <a:spcPct val="90000"/>
              </a:lnSpc>
              <a:spcBef>
                <a:spcPts val="400"/>
              </a:spcBef>
              <a:spcAft>
                <a:spcPts val="0"/>
              </a:spcAft>
              <a:buClr>
                <a:srgbClr val="3D3D3D"/>
              </a:buClr>
              <a:buSzPts val="1500"/>
              <a:buFont typeface="Arial"/>
              <a:buNone/>
              <a:defRPr b="0" i="0" sz="1500" u="none" cap="none" strike="noStrike">
                <a:solidFill>
                  <a:srgbClr val="3D3D3D"/>
                </a:solidFill>
                <a:latin typeface="Arial"/>
                <a:ea typeface="Arial"/>
                <a:cs typeface="Arial"/>
                <a:sym typeface="Arial"/>
              </a:defRPr>
            </a:lvl3pPr>
            <a:lvl4pPr indent="-228600" lvl="3" marL="18288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4pPr>
            <a:lvl5pPr indent="-228600" lvl="4" marL="22860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20.jpg"/><Relationship Id="rId5"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35.jpg"/><Relationship Id="rId6" Type="http://schemas.openxmlformats.org/officeDocument/2006/relationships/image" Target="../media/image32.jpg"/><Relationship Id="rId7"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service.iris.edu/" TargetMode="External"/><Relationship Id="rId4" Type="http://schemas.openxmlformats.org/officeDocument/2006/relationships/hyperlink" Target="https://ds.iris.edu/ds/nodes/dmc/software/meta/categories/data-acc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25.jpg"/><Relationship Id="rId6" Type="http://schemas.openxmlformats.org/officeDocument/2006/relationships/image" Target="../media/image30.png"/><Relationship Id="rId7"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ata.earthscope.org/"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pi.earthscope.org/"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youtube.com/watch?v=MXQHG-9dM9s" TargetMode="Externa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peakerdeck.com/rabernat/beyond-fair-what-data-infrastructure-does-open-science-need?slide=33" TargetMode="Externa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earthscope.org/data/geolab/" TargetMode="Externa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earthscope.org/projects/GeoLab" TargetMode="Externa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spara/cloud-101-geolab" TargetMode="Externa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api.earthscop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3.png"/><Relationship Id="rId8"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
          <p:cNvSpPr txBox="1"/>
          <p:nvPr>
            <p:ph type="ctrTitle"/>
          </p:nvPr>
        </p:nvSpPr>
        <p:spPr>
          <a:xfrm>
            <a:off x="1143000" y="342058"/>
            <a:ext cx="6858000" cy="1790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7358C"/>
              </a:buClr>
              <a:buSzPts val="4500"/>
              <a:buFont typeface="Arial"/>
              <a:buNone/>
            </a:pPr>
            <a:r>
              <a:rPr lang="en-US" sz="4800"/>
              <a:t>Cloud 101 Workshop:</a:t>
            </a:r>
            <a:br>
              <a:rPr lang="en-US" sz="4800"/>
            </a:br>
            <a:r>
              <a:rPr lang="en-US" sz="4800"/>
              <a:t>An Introduction to EarthScope’s GeoLab</a:t>
            </a:r>
            <a:endParaRPr sz="4800"/>
          </a:p>
        </p:txBody>
      </p:sp>
      <p:sp>
        <p:nvSpPr>
          <p:cNvPr id="35" name="Google Shape;35;p1"/>
          <p:cNvSpPr txBox="1"/>
          <p:nvPr>
            <p:ph idx="1" type="subTitle"/>
          </p:nvPr>
        </p:nvSpPr>
        <p:spPr>
          <a:xfrm>
            <a:off x="1682549" y="2846750"/>
            <a:ext cx="5778900" cy="12417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rtl="0" algn="ctr">
              <a:lnSpc>
                <a:spcPct val="90000"/>
              </a:lnSpc>
              <a:spcBef>
                <a:spcPts val="0"/>
              </a:spcBef>
              <a:spcAft>
                <a:spcPts val="0"/>
              </a:spcAft>
              <a:buSzPts val="3300"/>
              <a:buNone/>
            </a:pPr>
            <a:r>
              <a:rPr lang="en-US" sz="3600"/>
              <a:t>JupyterHub and Geophysics in the Cloud</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200"/>
              <a:buNone/>
            </a:pPr>
            <a:r>
              <a:rPr b="1" i="0" lang="en-US" u="none" cap="none" strike="noStrike">
                <a:solidFill>
                  <a:schemeClr val="accent2"/>
                </a:solidFill>
                <a:latin typeface="Arial"/>
                <a:ea typeface="Arial"/>
                <a:cs typeface="Arial"/>
                <a:sym typeface="Arial"/>
              </a:rPr>
              <a:t>Geodesy support</a:t>
            </a:r>
            <a:endParaRPr>
              <a:solidFill>
                <a:schemeClr val="accent2"/>
              </a:solidFill>
            </a:endParaRPr>
          </a:p>
        </p:txBody>
      </p:sp>
      <p:sp>
        <p:nvSpPr>
          <p:cNvPr id="101" name="Google Shape;101;p13"/>
          <p:cNvSpPr txBox="1"/>
          <p:nvPr>
            <p:ph idx="1" type="body"/>
          </p:nvPr>
        </p:nvSpPr>
        <p:spPr>
          <a:xfrm>
            <a:off x="628650" y="752700"/>
            <a:ext cx="7886700" cy="3221100"/>
          </a:xfrm>
          <a:prstGeom prst="rect">
            <a:avLst/>
          </a:prstGeom>
          <a:noFill/>
          <a:ln>
            <a:noFill/>
          </a:ln>
        </p:spPr>
        <p:txBody>
          <a:bodyPr anchorCtr="0" anchor="t" bIns="34275" lIns="68575" spcFirstLastPara="1" rIns="68575" wrap="square" tIns="34275">
            <a:normAutofit/>
          </a:bodyPr>
          <a:lstStyle/>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Data archiving</a:t>
            </a:r>
            <a:r>
              <a:rPr b="0" i="0" lang="en-US" sz="2400" u="none" cap="none" strike="noStrike">
                <a:solidFill>
                  <a:srgbClr val="3D3D3D"/>
                </a:solidFill>
                <a:latin typeface="Arial"/>
                <a:ea typeface="Arial"/>
                <a:cs typeface="Arial"/>
                <a:sym typeface="Arial"/>
              </a:rPr>
              <a:t>: GNSS, </a:t>
            </a:r>
            <a:r>
              <a:rPr lang="en-US" sz="2400">
                <a:solidFill>
                  <a:srgbClr val="3D3D3D"/>
                </a:solidFill>
              </a:rPr>
              <a:t>SAR,</a:t>
            </a:r>
            <a:r>
              <a:rPr b="0" i="0" lang="en-US" sz="2400" u="none" cap="none" strike="noStrike">
                <a:solidFill>
                  <a:srgbClr val="3D3D3D"/>
                </a:solidFill>
                <a:latin typeface="Arial"/>
                <a:ea typeface="Arial"/>
                <a:cs typeface="Arial"/>
                <a:sym typeface="Arial"/>
              </a:rPr>
              <a:t>borehole strain/etc. </a:t>
            </a:r>
            <a:endParaRPr sz="2400">
              <a:solidFill>
                <a:srgbClr val="3D3D3D"/>
              </a:solidFill>
            </a:endParaRPr>
          </a:p>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Network of the Americas </a:t>
            </a:r>
            <a:r>
              <a:rPr b="0" i="0" lang="en-US" sz="2400" u="none" cap="none" strike="noStrike">
                <a:solidFill>
                  <a:srgbClr val="3D3D3D"/>
                </a:solidFill>
                <a:latin typeface="Arial"/>
                <a:ea typeface="Arial"/>
                <a:cs typeface="Arial"/>
                <a:sym typeface="Arial"/>
              </a:rPr>
              <a:t>operation (GNSS and borehole)</a:t>
            </a:r>
            <a:endParaRPr sz="2400">
              <a:solidFill>
                <a:srgbClr val="3D3D3D"/>
              </a:solidFill>
            </a:endParaRPr>
          </a:p>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NASA Global GNSS Network </a:t>
            </a:r>
            <a:r>
              <a:rPr b="0" i="0" lang="en-US" sz="2400" u="none" cap="none" strike="noStrike">
                <a:solidFill>
                  <a:srgbClr val="3D3D3D"/>
                </a:solidFill>
                <a:latin typeface="Arial"/>
                <a:ea typeface="Arial"/>
                <a:cs typeface="Arial"/>
                <a:sym typeface="Arial"/>
              </a:rPr>
              <a:t>support</a:t>
            </a:r>
            <a:endParaRPr sz="2400">
              <a:solidFill>
                <a:srgbClr val="3D3D3D"/>
              </a:solidFill>
            </a:endParaRPr>
          </a:p>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Portable instrumentation services</a:t>
            </a:r>
            <a:r>
              <a:rPr b="0" i="0" lang="en-US" sz="2400" u="none" cap="none" strike="noStrike">
                <a:solidFill>
                  <a:srgbClr val="3D3D3D"/>
                </a:solidFill>
                <a:latin typeface="Arial"/>
                <a:ea typeface="Arial"/>
                <a:cs typeface="Arial"/>
                <a:sym typeface="Arial"/>
              </a:rPr>
              <a:t>: GNSS, terrestrial laser scanning, UAV structure from motion</a:t>
            </a:r>
            <a:endParaRPr sz="2400">
              <a:solidFill>
                <a:srgbClr val="3D3D3D"/>
              </a:solidFill>
            </a:endParaRPr>
          </a:p>
        </p:txBody>
      </p:sp>
      <p:pic>
        <p:nvPicPr>
          <p:cNvPr descr="A picture containing diagram&#10;&#10;Description automatically generated" id="102" name="Google Shape;102;p13"/>
          <p:cNvPicPr preferRelativeResize="0"/>
          <p:nvPr/>
        </p:nvPicPr>
        <p:blipFill rotWithShape="1">
          <a:blip r:embed="rId3">
            <a:alphaModFix/>
          </a:blip>
          <a:srcRect b="0" l="0" r="0" t="0"/>
          <a:stretch/>
        </p:blipFill>
        <p:spPr>
          <a:xfrm>
            <a:off x="3483143" y="3025069"/>
            <a:ext cx="2243888" cy="2241879"/>
          </a:xfrm>
          <a:prstGeom prst="rect">
            <a:avLst/>
          </a:prstGeom>
          <a:noFill/>
          <a:ln>
            <a:noFill/>
          </a:ln>
        </p:spPr>
      </p:pic>
      <p:pic>
        <p:nvPicPr>
          <p:cNvPr descr="A picture containing tree, outdoor, sky&#10;&#10;Description automatically generated" id="103" name="Google Shape;103;p13"/>
          <p:cNvPicPr preferRelativeResize="0"/>
          <p:nvPr/>
        </p:nvPicPr>
        <p:blipFill rotWithShape="1">
          <a:blip r:embed="rId4">
            <a:alphaModFix/>
          </a:blip>
          <a:srcRect b="0" l="0" r="0" t="0"/>
          <a:stretch/>
        </p:blipFill>
        <p:spPr>
          <a:xfrm>
            <a:off x="403919" y="3328252"/>
            <a:ext cx="2645227" cy="1759873"/>
          </a:xfrm>
          <a:prstGeom prst="rect">
            <a:avLst/>
          </a:prstGeom>
          <a:noFill/>
          <a:ln>
            <a:noFill/>
          </a:ln>
        </p:spPr>
      </p:pic>
      <p:pic>
        <p:nvPicPr>
          <p:cNvPr descr="A person using a computer&#10;&#10;Description automatically generated with low confidence" id="104" name="Google Shape;104;p13"/>
          <p:cNvPicPr preferRelativeResize="0"/>
          <p:nvPr/>
        </p:nvPicPr>
        <p:blipFill rotWithShape="1">
          <a:blip r:embed="rId5">
            <a:alphaModFix/>
          </a:blip>
          <a:srcRect b="0" l="0" r="0" t="0"/>
          <a:stretch/>
        </p:blipFill>
        <p:spPr>
          <a:xfrm>
            <a:off x="6161809" y="3328253"/>
            <a:ext cx="2645227" cy="17590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2"/>
          <p:cNvSpPr txBox="1"/>
          <p:nvPr>
            <p:ph type="title"/>
          </p:nvPr>
        </p:nvSpPr>
        <p:spPr>
          <a:xfrm>
            <a:off x="330476" y="260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200"/>
              <a:buNone/>
            </a:pPr>
            <a:r>
              <a:rPr b="1" i="0" lang="en-US" u="none" cap="none" strike="noStrike">
                <a:solidFill>
                  <a:schemeClr val="accent2"/>
                </a:solidFill>
                <a:latin typeface="Arial"/>
                <a:ea typeface="Arial"/>
                <a:cs typeface="Arial"/>
                <a:sym typeface="Arial"/>
              </a:rPr>
              <a:t>Seismology support</a:t>
            </a:r>
            <a:endParaRPr>
              <a:solidFill>
                <a:schemeClr val="accent2"/>
              </a:solidFill>
            </a:endParaRPr>
          </a:p>
        </p:txBody>
      </p:sp>
      <p:sp>
        <p:nvSpPr>
          <p:cNvPr id="110" name="Google Shape;110;p12"/>
          <p:cNvSpPr txBox="1"/>
          <p:nvPr>
            <p:ph idx="1" type="body"/>
          </p:nvPr>
        </p:nvSpPr>
        <p:spPr>
          <a:xfrm>
            <a:off x="628650" y="744000"/>
            <a:ext cx="7886700" cy="3183300"/>
          </a:xfrm>
          <a:prstGeom prst="rect">
            <a:avLst/>
          </a:prstGeom>
          <a:noFill/>
          <a:ln>
            <a:noFill/>
          </a:ln>
        </p:spPr>
        <p:txBody>
          <a:bodyPr anchorCtr="0" anchor="t" bIns="34275" lIns="68575" spcFirstLastPara="1" rIns="68575" wrap="square" tIns="34275">
            <a:normAutofit/>
          </a:bodyPr>
          <a:lstStyle/>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Data archiving</a:t>
            </a:r>
            <a:r>
              <a:rPr b="0" i="0" lang="en-US" sz="2400" u="none" cap="none" strike="noStrike">
                <a:solidFill>
                  <a:srgbClr val="3D3D3D"/>
                </a:solidFill>
                <a:latin typeface="Arial"/>
                <a:ea typeface="Arial"/>
                <a:cs typeface="Arial"/>
                <a:sym typeface="Arial"/>
              </a:rPr>
              <a:t>: raw seismic and derived products</a:t>
            </a:r>
            <a:endParaRPr sz="2400">
              <a:solidFill>
                <a:srgbClr val="3D3D3D"/>
              </a:solidFill>
            </a:endParaRPr>
          </a:p>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Global Seismographic Network </a:t>
            </a:r>
            <a:r>
              <a:rPr b="0" i="0" lang="en-US" sz="2400" u="none" cap="none" strike="noStrike">
                <a:solidFill>
                  <a:srgbClr val="3D3D3D"/>
                </a:solidFill>
                <a:latin typeface="Arial"/>
                <a:ea typeface="Arial"/>
                <a:cs typeface="Arial"/>
                <a:sym typeface="Arial"/>
              </a:rPr>
              <a:t>operation (with USGS)</a:t>
            </a:r>
            <a:endParaRPr sz="2400">
              <a:solidFill>
                <a:srgbClr val="3D3D3D"/>
              </a:solidFill>
            </a:endParaRPr>
          </a:p>
          <a:p>
            <a:pPr indent="-406400" lvl="0" marL="342900" marR="0" rtl="0" algn="l">
              <a:lnSpc>
                <a:spcPct val="90000"/>
              </a:lnSpc>
              <a:spcBef>
                <a:spcPts val="800"/>
              </a:spcBef>
              <a:spcAft>
                <a:spcPts val="0"/>
              </a:spcAft>
              <a:buClr>
                <a:srgbClr val="3D3D3D"/>
              </a:buClr>
              <a:buSzPts val="2400"/>
              <a:buFont typeface="Arial"/>
              <a:buChar char="•"/>
            </a:pPr>
            <a:r>
              <a:rPr b="1" i="0" lang="en-US" sz="2400" u="none" cap="none" strike="noStrike">
                <a:solidFill>
                  <a:srgbClr val="3D3D3D"/>
                </a:solidFill>
                <a:latin typeface="Arial"/>
                <a:ea typeface="Arial"/>
                <a:cs typeface="Arial"/>
                <a:sym typeface="Arial"/>
              </a:rPr>
              <a:t>Portable instrumentation services</a:t>
            </a:r>
            <a:r>
              <a:rPr b="0" i="0" lang="en-US" sz="2400" u="none" cap="none" strike="noStrike">
                <a:solidFill>
                  <a:srgbClr val="3D3D3D"/>
                </a:solidFill>
                <a:latin typeface="Arial"/>
                <a:ea typeface="Arial"/>
                <a:cs typeface="Arial"/>
                <a:sym typeface="Arial"/>
              </a:rPr>
              <a:t>: seismometers, active-source support, magnetotelluric, ground penetrating radar</a:t>
            </a:r>
            <a:endParaRPr sz="2400">
              <a:solidFill>
                <a:srgbClr val="3D3D3D"/>
              </a:solidFill>
            </a:endParaRPr>
          </a:p>
        </p:txBody>
      </p:sp>
      <p:pic>
        <p:nvPicPr>
          <p:cNvPr descr="A picture containing outdoor, sky, ground, mountain&#10;&#10;Description automatically generated" id="111" name="Google Shape;111;p12"/>
          <p:cNvPicPr preferRelativeResize="0"/>
          <p:nvPr/>
        </p:nvPicPr>
        <p:blipFill rotWithShape="1">
          <a:blip r:embed="rId3">
            <a:alphaModFix/>
          </a:blip>
          <a:srcRect b="0" l="0" r="0" t="0"/>
          <a:stretch/>
        </p:blipFill>
        <p:spPr>
          <a:xfrm>
            <a:off x="5055742" y="3020478"/>
            <a:ext cx="3303926" cy="2202836"/>
          </a:xfrm>
          <a:prstGeom prst="rect">
            <a:avLst/>
          </a:prstGeom>
          <a:noFill/>
          <a:ln>
            <a:noFill/>
          </a:ln>
        </p:spPr>
      </p:pic>
      <p:pic>
        <p:nvPicPr>
          <p:cNvPr id="112" name="Google Shape;112;p12"/>
          <p:cNvPicPr preferRelativeResize="0"/>
          <p:nvPr/>
        </p:nvPicPr>
        <p:blipFill rotWithShape="1">
          <a:blip r:embed="rId4">
            <a:alphaModFix/>
          </a:blip>
          <a:srcRect b="0" l="0" r="0" t="0"/>
          <a:stretch/>
        </p:blipFill>
        <p:spPr>
          <a:xfrm>
            <a:off x="499861" y="3024741"/>
            <a:ext cx="4140920" cy="22675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1" title="integrated_geophysics_graphic@4x.png"/>
          <p:cNvPicPr preferRelativeResize="0"/>
          <p:nvPr/>
        </p:nvPicPr>
        <p:blipFill rotWithShape="1">
          <a:blip r:embed="rId3">
            <a:alphaModFix/>
          </a:blip>
          <a:srcRect b="0" l="0" r="0" t="0"/>
          <a:stretch/>
        </p:blipFill>
        <p:spPr>
          <a:xfrm>
            <a:off x="0" y="0"/>
            <a:ext cx="9144003"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54a7ec1953_0_22"/>
          <p:cNvSpPr txBox="1"/>
          <p:nvPr>
            <p:ph type="title"/>
          </p:nvPr>
        </p:nvSpPr>
        <p:spPr>
          <a:xfrm>
            <a:off x="1314450" y="2117850"/>
            <a:ext cx="6515100" cy="9078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Font typeface="Arial"/>
              <a:buNone/>
            </a:pPr>
            <a:r>
              <a:rPr lang="en-US" sz="4800">
                <a:solidFill>
                  <a:schemeClr val="accent2"/>
                </a:solidFill>
              </a:rPr>
              <a:t>Data</a:t>
            </a:r>
            <a:endParaRPr sz="288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NSF SAGE Data</a:t>
            </a:r>
            <a:endParaRPr/>
          </a:p>
        </p:txBody>
      </p:sp>
      <p:sp>
        <p:nvSpPr>
          <p:cNvPr id="128" name="Google Shape;128;p15"/>
          <p:cNvSpPr txBox="1"/>
          <p:nvPr>
            <p:ph idx="1" type="body"/>
          </p:nvPr>
        </p:nvSpPr>
        <p:spPr>
          <a:xfrm>
            <a:off x="2244600" y="906863"/>
            <a:ext cx="4407000" cy="55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SzPts val="1400"/>
              <a:buNone/>
            </a:pPr>
            <a:r>
              <a:rPr lang="en-US" sz="3200">
                <a:solidFill>
                  <a:srgbClr val="0070C0"/>
                </a:solidFill>
              </a:rPr>
              <a:t>https://service.iris.edu/</a:t>
            </a:r>
            <a:endParaRPr/>
          </a:p>
        </p:txBody>
      </p:sp>
      <p:grpSp>
        <p:nvGrpSpPr>
          <p:cNvPr id="129" name="Google Shape;129;p15"/>
          <p:cNvGrpSpPr/>
          <p:nvPr/>
        </p:nvGrpSpPr>
        <p:grpSpPr>
          <a:xfrm>
            <a:off x="408300" y="1722388"/>
            <a:ext cx="2670600" cy="1392600"/>
            <a:chOff x="3568275" y="2098675"/>
            <a:chExt cx="2670600" cy="1392600"/>
          </a:xfrm>
        </p:grpSpPr>
        <p:pic>
          <p:nvPicPr>
            <p:cNvPr id="130" name="Google Shape;130;p15" title="seismogram-sample.jpg"/>
            <p:cNvPicPr preferRelativeResize="0"/>
            <p:nvPr/>
          </p:nvPicPr>
          <p:blipFill>
            <a:blip r:embed="rId3">
              <a:alphaModFix/>
            </a:blip>
            <a:stretch>
              <a:fillRect/>
            </a:stretch>
          </p:blipFill>
          <p:spPr>
            <a:xfrm>
              <a:off x="3683883" y="2098675"/>
              <a:ext cx="2384750" cy="953900"/>
            </a:xfrm>
            <a:prstGeom prst="rect">
              <a:avLst/>
            </a:prstGeom>
            <a:noFill/>
            <a:ln>
              <a:noFill/>
            </a:ln>
          </p:spPr>
        </p:pic>
        <p:sp>
          <p:nvSpPr>
            <p:cNvPr id="131" name="Google Shape;131;p15"/>
            <p:cNvSpPr txBox="1"/>
            <p:nvPr/>
          </p:nvSpPr>
          <p:spPr>
            <a:xfrm>
              <a:off x="3568275" y="2974075"/>
              <a:ext cx="26706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US" sz="2400">
                  <a:solidFill>
                    <a:srgbClr val="3D3D3D"/>
                  </a:solidFill>
                </a:rPr>
                <a:t>Time Series Data </a:t>
              </a:r>
              <a:endParaRPr sz="2000">
                <a:solidFill>
                  <a:srgbClr val="3D3D3D"/>
                </a:solidFill>
              </a:endParaRPr>
            </a:p>
          </p:txBody>
        </p:sp>
      </p:grpSp>
      <p:grpSp>
        <p:nvGrpSpPr>
          <p:cNvPr id="132" name="Google Shape;132;p15"/>
          <p:cNvGrpSpPr/>
          <p:nvPr/>
        </p:nvGrpSpPr>
        <p:grpSpPr>
          <a:xfrm>
            <a:off x="3495650" y="2109201"/>
            <a:ext cx="1996452" cy="1223274"/>
            <a:chOff x="4450625" y="868026"/>
            <a:chExt cx="1996452" cy="1223274"/>
          </a:xfrm>
        </p:grpSpPr>
        <p:pic>
          <p:nvPicPr>
            <p:cNvPr id="133" name="Google Shape;133;p15" title="Screenshot 2025-05-02 at 5.02.00 PM.png"/>
            <p:cNvPicPr preferRelativeResize="0"/>
            <p:nvPr/>
          </p:nvPicPr>
          <p:blipFill>
            <a:blip r:embed="rId4">
              <a:alphaModFix/>
            </a:blip>
            <a:stretch>
              <a:fillRect/>
            </a:stretch>
          </p:blipFill>
          <p:spPr>
            <a:xfrm>
              <a:off x="4450625" y="868026"/>
              <a:ext cx="1996452" cy="682376"/>
            </a:xfrm>
            <a:prstGeom prst="rect">
              <a:avLst/>
            </a:prstGeom>
            <a:noFill/>
            <a:ln>
              <a:noFill/>
            </a:ln>
          </p:spPr>
        </p:pic>
        <p:sp>
          <p:nvSpPr>
            <p:cNvPr id="134" name="Google Shape;134;p15"/>
            <p:cNvSpPr txBox="1"/>
            <p:nvPr/>
          </p:nvSpPr>
          <p:spPr>
            <a:xfrm>
              <a:off x="4657300" y="1550400"/>
              <a:ext cx="1673400" cy="54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en-US" sz="2400">
                  <a:solidFill>
                    <a:srgbClr val="3D3D3D"/>
                  </a:solidFill>
                </a:rPr>
                <a:t>Metadata </a:t>
              </a:r>
              <a:endParaRPr b="1" sz="2000">
                <a:solidFill>
                  <a:srgbClr val="3D3D3D"/>
                </a:solidFill>
              </a:endParaRPr>
            </a:p>
            <a:p>
              <a:pPr indent="0" lvl="0" marL="0" rtl="0" algn="l">
                <a:spcBef>
                  <a:spcPts val="0"/>
                </a:spcBef>
                <a:spcAft>
                  <a:spcPts val="0"/>
                </a:spcAft>
                <a:buNone/>
              </a:pPr>
              <a:r>
                <a:t/>
              </a:r>
              <a:endParaRPr sz="2000">
                <a:solidFill>
                  <a:srgbClr val="3D3D3D"/>
                </a:solidFill>
              </a:endParaRPr>
            </a:p>
          </p:txBody>
        </p:sp>
      </p:grpSp>
      <p:grpSp>
        <p:nvGrpSpPr>
          <p:cNvPr id="135" name="Google Shape;135;p15"/>
          <p:cNvGrpSpPr/>
          <p:nvPr/>
        </p:nvGrpSpPr>
        <p:grpSpPr>
          <a:xfrm>
            <a:off x="6362525" y="1616328"/>
            <a:ext cx="1893000" cy="1604735"/>
            <a:chOff x="6413275" y="808615"/>
            <a:chExt cx="1893000" cy="1604735"/>
          </a:xfrm>
        </p:grpSpPr>
        <p:pic>
          <p:nvPicPr>
            <p:cNvPr id="136" name="Google Shape;136;p15" title="USGS-Early-Earthquake-F.jpg"/>
            <p:cNvPicPr preferRelativeResize="0"/>
            <p:nvPr/>
          </p:nvPicPr>
          <p:blipFill>
            <a:blip r:embed="rId5">
              <a:alphaModFix/>
            </a:blip>
            <a:stretch>
              <a:fillRect/>
            </a:stretch>
          </p:blipFill>
          <p:spPr>
            <a:xfrm>
              <a:off x="6413275" y="808615"/>
              <a:ext cx="1893000" cy="1156835"/>
            </a:xfrm>
            <a:prstGeom prst="rect">
              <a:avLst/>
            </a:prstGeom>
            <a:noFill/>
            <a:ln>
              <a:noFill/>
            </a:ln>
          </p:spPr>
        </p:pic>
        <p:sp>
          <p:nvSpPr>
            <p:cNvPr id="137" name="Google Shape;137;p15"/>
            <p:cNvSpPr txBox="1"/>
            <p:nvPr/>
          </p:nvSpPr>
          <p:spPr>
            <a:xfrm>
              <a:off x="6413275" y="1965450"/>
              <a:ext cx="1893000" cy="447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b="1" lang="en-US" sz="2400">
                  <a:solidFill>
                    <a:srgbClr val="3D3D3D"/>
                  </a:solidFill>
                </a:rPr>
                <a:t>Event Data </a:t>
              </a:r>
              <a:endParaRPr b="1" sz="2000">
                <a:solidFill>
                  <a:srgbClr val="3D3D3D"/>
                </a:solidFill>
              </a:endParaRPr>
            </a:p>
            <a:p>
              <a:pPr indent="0" lvl="0" marL="0" rtl="0" algn="l">
                <a:spcBef>
                  <a:spcPts val="0"/>
                </a:spcBef>
                <a:spcAft>
                  <a:spcPts val="0"/>
                </a:spcAft>
                <a:buNone/>
              </a:pPr>
              <a:r>
                <a:t/>
              </a:r>
              <a:endParaRPr sz="2000">
                <a:solidFill>
                  <a:srgbClr val="3D3D3D"/>
                </a:solidFill>
              </a:endParaRPr>
            </a:p>
          </p:txBody>
        </p:sp>
      </p:grpSp>
      <p:grpSp>
        <p:nvGrpSpPr>
          <p:cNvPr id="138" name="Google Shape;138;p15"/>
          <p:cNvGrpSpPr/>
          <p:nvPr/>
        </p:nvGrpSpPr>
        <p:grpSpPr>
          <a:xfrm>
            <a:off x="4908950" y="3326150"/>
            <a:ext cx="2510100" cy="1492525"/>
            <a:chOff x="6229200" y="2700775"/>
            <a:chExt cx="2510100" cy="1492525"/>
          </a:xfrm>
        </p:grpSpPr>
        <p:pic>
          <p:nvPicPr>
            <p:cNvPr id="139" name="Google Shape;139;p15" title="split_fiche_ss.jpg"/>
            <p:cNvPicPr preferRelativeResize="0"/>
            <p:nvPr/>
          </p:nvPicPr>
          <p:blipFill>
            <a:blip r:embed="rId6">
              <a:alphaModFix/>
            </a:blip>
            <a:stretch>
              <a:fillRect/>
            </a:stretch>
          </p:blipFill>
          <p:spPr>
            <a:xfrm>
              <a:off x="6413275" y="2700775"/>
              <a:ext cx="2089250" cy="1044625"/>
            </a:xfrm>
            <a:prstGeom prst="rect">
              <a:avLst/>
            </a:prstGeom>
            <a:noFill/>
            <a:ln>
              <a:noFill/>
            </a:ln>
          </p:spPr>
        </p:pic>
        <p:sp>
          <p:nvSpPr>
            <p:cNvPr id="140" name="Google Shape;140;p15"/>
            <p:cNvSpPr txBox="1"/>
            <p:nvPr/>
          </p:nvSpPr>
          <p:spPr>
            <a:xfrm>
              <a:off x="6229200" y="3745400"/>
              <a:ext cx="2510100" cy="447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b="1" lang="en-US" sz="2400">
                  <a:solidFill>
                    <a:srgbClr val="3D3D3D"/>
                  </a:solidFill>
                </a:rPr>
                <a:t>Historical Data</a:t>
              </a:r>
              <a:endParaRPr b="1" sz="2000">
                <a:solidFill>
                  <a:srgbClr val="3D3D3D"/>
                </a:solidFill>
              </a:endParaRPr>
            </a:p>
            <a:p>
              <a:pPr indent="0" lvl="0" marL="0" rtl="0" algn="l">
                <a:spcBef>
                  <a:spcPts val="0"/>
                </a:spcBef>
                <a:spcAft>
                  <a:spcPts val="0"/>
                </a:spcAft>
                <a:buNone/>
              </a:pPr>
              <a:r>
                <a:t/>
              </a:r>
              <a:endParaRPr sz="2000">
                <a:solidFill>
                  <a:srgbClr val="3D3D3D"/>
                </a:solidFill>
              </a:endParaRPr>
            </a:p>
          </p:txBody>
        </p:sp>
      </p:grpSp>
      <p:grpSp>
        <p:nvGrpSpPr>
          <p:cNvPr id="141" name="Google Shape;141;p15"/>
          <p:cNvGrpSpPr/>
          <p:nvPr/>
        </p:nvGrpSpPr>
        <p:grpSpPr>
          <a:xfrm>
            <a:off x="408300" y="3237825"/>
            <a:ext cx="2670600" cy="1669175"/>
            <a:chOff x="3524875" y="531850"/>
            <a:chExt cx="2670600" cy="1669175"/>
          </a:xfrm>
        </p:grpSpPr>
        <p:pic>
          <p:nvPicPr>
            <p:cNvPr id="142" name="Google Shape;142;p15" title="RefractionExp.jpg"/>
            <p:cNvPicPr preferRelativeResize="0"/>
            <p:nvPr/>
          </p:nvPicPr>
          <p:blipFill rotWithShape="1">
            <a:blip r:embed="rId7">
              <a:alphaModFix/>
            </a:blip>
            <a:srcRect b="13946" l="0" r="0" t="13939"/>
            <a:stretch/>
          </p:blipFill>
          <p:spPr>
            <a:xfrm>
              <a:off x="3639325" y="531850"/>
              <a:ext cx="2265321" cy="1223276"/>
            </a:xfrm>
            <a:prstGeom prst="rect">
              <a:avLst/>
            </a:prstGeom>
            <a:noFill/>
            <a:ln>
              <a:noFill/>
            </a:ln>
          </p:spPr>
        </p:pic>
        <p:sp>
          <p:nvSpPr>
            <p:cNvPr id="143" name="Google Shape;143;p15"/>
            <p:cNvSpPr txBox="1"/>
            <p:nvPr/>
          </p:nvSpPr>
          <p:spPr>
            <a:xfrm>
              <a:off x="3524875" y="1708725"/>
              <a:ext cx="2670600" cy="492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en-US" sz="2400">
                  <a:solidFill>
                    <a:srgbClr val="3D3D3D"/>
                  </a:solidFill>
                </a:rPr>
                <a:t>Assembled Data </a:t>
              </a:r>
              <a:endParaRPr b="1" sz="2000">
                <a:solidFill>
                  <a:srgbClr val="3D3D3D"/>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Current SAGE Data Access</a:t>
            </a:r>
            <a:endParaRPr/>
          </a:p>
        </p:txBody>
      </p:sp>
      <p:sp>
        <p:nvSpPr>
          <p:cNvPr id="149" name="Google Shape;149;p16"/>
          <p:cNvSpPr txBox="1"/>
          <p:nvPr>
            <p:ph idx="1" type="body"/>
          </p:nvPr>
        </p:nvSpPr>
        <p:spPr>
          <a:xfrm>
            <a:off x="334591" y="865829"/>
            <a:ext cx="8476936" cy="3647522"/>
          </a:xfrm>
          <a:prstGeom prst="rect">
            <a:avLst/>
          </a:prstGeom>
          <a:noFill/>
          <a:ln>
            <a:noFill/>
          </a:ln>
        </p:spPr>
        <p:txBody>
          <a:bodyPr anchorCtr="0" anchor="t" bIns="34275" lIns="68575" spcFirstLastPara="1" rIns="68575" wrap="square" tIns="34275">
            <a:normAutofit fontScale="25000" lnSpcReduction="20000"/>
          </a:bodyPr>
          <a:lstStyle/>
          <a:p>
            <a:pPr indent="-381000" lvl="0" marL="457200" rtl="0" algn="l">
              <a:lnSpc>
                <a:spcPct val="115000"/>
              </a:lnSpc>
              <a:spcBef>
                <a:spcPts val="800"/>
              </a:spcBef>
              <a:spcAft>
                <a:spcPts val="0"/>
              </a:spcAft>
              <a:buSzPct val="100000"/>
              <a:buChar char="●"/>
            </a:pPr>
            <a:r>
              <a:rPr lang="en-US" sz="9600"/>
              <a:t>Web services</a:t>
            </a:r>
            <a:r>
              <a:rPr lang="en-US" sz="9600">
                <a:solidFill>
                  <a:srgbClr val="000000"/>
                </a:solidFill>
              </a:rPr>
              <a:t>: </a:t>
            </a:r>
            <a:r>
              <a:rPr lang="en-US" sz="9600" u="sng">
                <a:solidFill>
                  <a:srgbClr val="0070C0"/>
                </a:solidFill>
                <a:hlinkClick r:id="rId3">
                  <a:extLst>
                    <a:ext uri="{A12FA001-AC4F-418D-AE19-62706E023703}">
                      <ahyp:hlinkClr val="tx"/>
                    </a:ext>
                  </a:extLst>
                </a:hlinkClick>
              </a:rPr>
              <a:t>https://service.iris.edu/</a:t>
            </a:r>
            <a:endParaRPr sz="9600">
              <a:solidFill>
                <a:srgbClr val="000000"/>
              </a:solidFill>
            </a:endParaRPr>
          </a:p>
          <a:p>
            <a:pPr indent="-381000" lvl="0" marL="457200" rtl="0" algn="l">
              <a:lnSpc>
                <a:spcPct val="115000"/>
              </a:lnSpc>
              <a:spcBef>
                <a:spcPts val="0"/>
              </a:spcBef>
              <a:spcAft>
                <a:spcPts val="0"/>
              </a:spcAft>
              <a:buSzPct val="100000"/>
              <a:buChar char="●"/>
            </a:pPr>
            <a:r>
              <a:rPr lang="en-US" sz="9600">
                <a:solidFill>
                  <a:srgbClr val="3D3D3D"/>
                </a:solidFill>
              </a:rPr>
              <a:t>Download tools: </a:t>
            </a:r>
            <a:r>
              <a:rPr lang="en-US" sz="9600" u="sng">
                <a:solidFill>
                  <a:schemeClr val="hlink"/>
                </a:solidFill>
                <a:hlinkClick r:id="rId4"/>
              </a:rPr>
              <a:t>https://ds.iris.edu/ds/nodes/dmc/software/meta/categories/data-access/</a:t>
            </a:r>
            <a:endParaRPr sz="9600">
              <a:solidFill>
                <a:srgbClr val="000000"/>
              </a:solidFill>
            </a:endParaRPr>
          </a:p>
          <a:p>
            <a:pPr indent="0" lvl="0" marL="0" rtl="0" algn="l">
              <a:lnSpc>
                <a:spcPct val="115000"/>
              </a:lnSpc>
              <a:spcBef>
                <a:spcPts val="800"/>
              </a:spcBef>
              <a:spcAft>
                <a:spcPts val="0"/>
              </a:spcAft>
              <a:buNone/>
            </a:pPr>
            <a:r>
              <a:t/>
            </a:r>
            <a:endParaRPr sz="9600">
              <a:solidFill>
                <a:srgbClr val="000000"/>
              </a:solidFill>
            </a:endParaRPr>
          </a:p>
          <a:p>
            <a:pPr indent="0" lvl="0" marL="0" rtl="0" algn="l">
              <a:lnSpc>
                <a:spcPct val="115000"/>
              </a:lnSpc>
              <a:spcBef>
                <a:spcPts val="800"/>
              </a:spcBef>
              <a:spcAft>
                <a:spcPts val="0"/>
              </a:spcAft>
              <a:buNone/>
            </a:pPr>
            <a:r>
              <a:rPr lang="en-US" sz="9600">
                <a:solidFill>
                  <a:srgbClr val="3D3D3D"/>
                </a:solidFill>
              </a:rPr>
              <a:t>Preferred method for data access:</a:t>
            </a:r>
            <a:endParaRPr sz="9600">
              <a:solidFill>
                <a:srgbClr val="3D3D3D"/>
              </a:solidFill>
            </a:endParaRPr>
          </a:p>
          <a:p>
            <a:pPr indent="-381000" lvl="0" marL="457200" rtl="0" algn="l">
              <a:lnSpc>
                <a:spcPct val="115000"/>
              </a:lnSpc>
              <a:spcBef>
                <a:spcPts val="800"/>
              </a:spcBef>
              <a:spcAft>
                <a:spcPts val="0"/>
              </a:spcAft>
              <a:buClr>
                <a:srgbClr val="3D3D3D"/>
              </a:buClr>
              <a:buSzPct val="100000"/>
              <a:buChar char="●"/>
            </a:pPr>
            <a:r>
              <a:rPr lang="en-US" sz="9600">
                <a:solidFill>
                  <a:srgbClr val="3D3D3D"/>
                </a:solidFill>
              </a:rPr>
              <a:t>Python packages:</a:t>
            </a:r>
            <a:endParaRPr sz="9600">
              <a:solidFill>
                <a:srgbClr val="3D3D3D"/>
              </a:solidFill>
            </a:endParaRPr>
          </a:p>
          <a:p>
            <a:pPr indent="-381000" lvl="1" marL="914400" rtl="0" algn="l">
              <a:lnSpc>
                <a:spcPct val="115000"/>
              </a:lnSpc>
              <a:spcBef>
                <a:spcPts val="0"/>
              </a:spcBef>
              <a:spcAft>
                <a:spcPts val="0"/>
              </a:spcAft>
              <a:buClr>
                <a:srgbClr val="3D3D3D"/>
              </a:buClr>
              <a:buSzPct val="100000"/>
              <a:buChar char="○"/>
            </a:pPr>
            <a:r>
              <a:rPr lang="en-US" sz="9600">
                <a:solidFill>
                  <a:srgbClr val="3D3D3D"/>
                </a:solidFill>
              </a:rPr>
              <a:t>obspy</a:t>
            </a:r>
            <a:endParaRPr sz="9600">
              <a:solidFill>
                <a:srgbClr val="3D3D3D"/>
              </a:solidFill>
            </a:endParaRPr>
          </a:p>
          <a:p>
            <a:pPr indent="-381000" lvl="1" marL="914400" rtl="0" algn="l">
              <a:lnSpc>
                <a:spcPct val="115000"/>
              </a:lnSpc>
              <a:spcBef>
                <a:spcPts val="0"/>
              </a:spcBef>
              <a:spcAft>
                <a:spcPts val="0"/>
              </a:spcAft>
              <a:buClr>
                <a:srgbClr val="3D3D3D"/>
              </a:buClr>
              <a:buSzPct val="100000"/>
              <a:buChar char="○"/>
            </a:pPr>
            <a:r>
              <a:rPr lang="en-US" sz="9600">
                <a:solidFill>
                  <a:srgbClr val="3D3D3D"/>
                </a:solidFill>
              </a:rPr>
              <a:t>pyrocko </a:t>
            </a:r>
            <a:endParaRPr sz="9600">
              <a:solidFill>
                <a:srgbClr val="3D3D3D"/>
              </a:solidFill>
            </a:endParaRPr>
          </a:p>
          <a:p>
            <a:pPr indent="0" lvl="0" marL="0" rtl="0" algn="l">
              <a:lnSpc>
                <a:spcPct val="90000"/>
              </a:lnSpc>
              <a:spcBef>
                <a:spcPts val="800"/>
              </a:spcBef>
              <a:spcAft>
                <a:spcPts val="0"/>
              </a:spcAft>
              <a:buSzPct val="58333"/>
              <a:buNone/>
            </a:pPr>
            <a:r>
              <a:t/>
            </a:r>
            <a:endParaRPr sz="2400">
              <a:solidFill>
                <a:srgbClr val="000000"/>
              </a:solidFill>
            </a:endParaRPr>
          </a:p>
          <a:p>
            <a:pPr indent="0" lvl="0" marL="0" rtl="0" algn="l">
              <a:lnSpc>
                <a:spcPct val="90000"/>
              </a:lnSpc>
              <a:spcBef>
                <a:spcPts val="800"/>
              </a:spcBef>
              <a:spcAft>
                <a:spcPts val="0"/>
              </a:spcAft>
              <a:buClr>
                <a:srgbClr val="3D3D3D"/>
              </a:buClr>
              <a:buSzPct val="7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NSF GAGE Data</a:t>
            </a:r>
            <a:endParaRPr/>
          </a:p>
        </p:txBody>
      </p:sp>
      <p:sp>
        <p:nvSpPr>
          <p:cNvPr id="155" name="Google Shape;155;p18"/>
          <p:cNvSpPr txBox="1"/>
          <p:nvPr>
            <p:ph idx="1" type="body"/>
          </p:nvPr>
        </p:nvSpPr>
        <p:spPr>
          <a:xfrm>
            <a:off x="181259" y="752704"/>
            <a:ext cx="8711700" cy="4188000"/>
          </a:xfrm>
          <a:prstGeom prst="rect">
            <a:avLst/>
          </a:prstGeom>
          <a:noFill/>
          <a:ln>
            <a:noFill/>
          </a:ln>
        </p:spPr>
        <p:txBody>
          <a:bodyPr anchorCtr="0" anchor="t" bIns="34275" lIns="68575" spcFirstLastPara="1" rIns="68575" wrap="square" tIns="34275">
            <a:normAutofit/>
          </a:bodyPr>
          <a:lstStyle/>
          <a:p>
            <a:pPr indent="0" lvl="0" marL="457200" rtl="0" algn="l">
              <a:lnSpc>
                <a:spcPct val="90000"/>
              </a:lnSpc>
              <a:spcBef>
                <a:spcPts val="800"/>
              </a:spcBef>
              <a:spcAft>
                <a:spcPts val="0"/>
              </a:spcAft>
              <a:buNone/>
            </a:pPr>
            <a:r>
              <a:t/>
            </a:r>
            <a:endParaRPr b="1" sz="2400">
              <a:solidFill>
                <a:schemeClr val="dk1"/>
              </a:solidFill>
            </a:endParaRPr>
          </a:p>
          <a:p>
            <a:pPr indent="0" lvl="0" marL="457200" rtl="0" algn="l">
              <a:lnSpc>
                <a:spcPct val="90000"/>
              </a:lnSpc>
              <a:spcBef>
                <a:spcPts val="800"/>
              </a:spcBef>
              <a:spcAft>
                <a:spcPts val="0"/>
              </a:spcAft>
              <a:buNone/>
            </a:pPr>
            <a:r>
              <a:t/>
            </a:r>
            <a:endParaRPr>
              <a:solidFill>
                <a:schemeClr val="dk1"/>
              </a:solidFill>
            </a:endParaRPr>
          </a:p>
          <a:p>
            <a:pPr indent="0" lvl="0" marL="285750" rtl="0" algn="l">
              <a:lnSpc>
                <a:spcPct val="90000"/>
              </a:lnSpc>
              <a:spcBef>
                <a:spcPts val="800"/>
              </a:spcBef>
              <a:spcAft>
                <a:spcPts val="0"/>
              </a:spcAft>
              <a:buSzPts val="1400"/>
              <a:buNone/>
            </a:pPr>
            <a:r>
              <a:t/>
            </a:r>
            <a:endParaRPr sz="2400"/>
          </a:p>
        </p:txBody>
      </p:sp>
      <p:grpSp>
        <p:nvGrpSpPr>
          <p:cNvPr id="156" name="Google Shape;156;p18"/>
          <p:cNvGrpSpPr/>
          <p:nvPr/>
        </p:nvGrpSpPr>
        <p:grpSpPr>
          <a:xfrm>
            <a:off x="576275" y="792578"/>
            <a:ext cx="1793100" cy="1870259"/>
            <a:chOff x="576275" y="792578"/>
            <a:chExt cx="1793100" cy="1870259"/>
          </a:xfrm>
        </p:grpSpPr>
        <p:pic>
          <p:nvPicPr>
            <p:cNvPr id="157" name="Google Shape;157;p18" title="ED-164_GPS-station_0.jpg"/>
            <p:cNvPicPr preferRelativeResize="0"/>
            <p:nvPr/>
          </p:nvPicPr>
          <p:blipFill rotWithShape="1">
            <a:blip r:embed="rId3">
              <a:alphaModFix/>
            </a:blip>
            <a:srcRect b="0" l="0" r="0" t="26492"/>
            <a:stretch/>
          </p:blipFill>
          <p:spPr>
            <a:xfrm>
              <a:off x="751638" y="792578"/>
              <a:ext cx="1442375" cy="1413675"/>
            </a:xfrm>
            <a:prstGeom prst="rect">
              <a:avLst/>
            </a:prstGeom>
            <a:noFill/>
            <a:ln>
              <a:noFill/>
            </a:ln>
          </p:spPr>
        </p:pic>
        <p:sp>
          <p:nvSpPr>
            <p:cNvPr id="158" name="Google Shape;158;p18"/>
            <p:cNvSpPr txBox="1"/>
            <p:nvPr/>
          </p:nvSpPr>
          <p:spPr>
            <a:xfrm>
              <a:off x="576275" y="2206238"/>
              <a:ext cx="17931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3D3D3D"/>
                  </a:solidFill>
                </a:rPr>
                <a:t>GPS/GNSS Data</a:t>
              </a:r>
              <a:endParaRPr sz="1600">
                <a:solidFill>
                  <a:srgbClr val="3D3D3D"/>
                </a:solidFill>
              </a:endParaRPr>
            </a:p>
          </p:txBody>
        </p:sp>
      </p:grpSp>
      <p:grpSp>
        <p:nvGrpSpPr>
          <p:cNvPr id="159" name="Google Shape;159;p18"/>
          <p:cNvGrpSpPr/>
          <p:nvPr/>
        </p:nvGrpSpPr>
        <p:grpSpPr>
          <a:xfrm>
            <a:off x="2990525" y="752692"/>
            <a:ext cx="2487900" cy="1777058"/>
            <a:chOff x="5222650" y="2888767"/>
            <a:chExt cx="2487900" cy="1777058"/>
          </a:xfrm>
        </p:grpSpPr>
        <p:pic>
          <p:nvPicPr>
            <p:cNvPr id="160" name="Google Shape;160;p18" title="unnamed.jpg"/>
            <p:cNvPicPr preferRelativeResize="0"/>
            <p:nvPr/>
          </p:nvPicPr>
          <p:blipFill>
            <a:blip r:embed="rId4">
              <a:alphaModFix/>
            </a:blip>
            <a:stretch>
              <a:fillRect/>
            </a:stretch>
          </p:blipFill>
          <p:spPr>
            <a:xfrm>
              <a:off x="5656263" y="2888767"/>
              <a:ext cx="1620675" cy="1218700"/>
            </a:xfrm>
            <a:prstGeom prst="rect">
              <a:avLst/>
            </a:prstGeom>
            <a:noFill/>
            <a:ln>
              <a:noFill/>
            </a:ln>
          </p:spPr>
        </p:pic>
        <p:sp>
          <p:nvSpPr>
            <p:cNvPr id="161" name="Google Shape;161;p18"/>
            <p:cNvSpPr txBox="1"/>
            <p:nvPr/>
          </p:nvSpPr>
          <p:spPr>
            <a:xfrm>
              <a:off x="5222650" y="4087725"/>
              <a:ext cx="2487900" cy="5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3D3D3D"/>
                  </a:solidFill>
                </a:rPr>
                <a:t>Synthetic Aperture Radar</a:t>
              </a:r>
              <a:br>
                <a:rPr lang="en-US" sz="1600">
                  <a:solidFill>
                    <a:srgbClr val="3D3D3D"/>
                  </a:solidFill>
                </a:rPr>
              </a:br>
              <a:r>
                <a:rPr lang="en-US" sz="1600">
                  <a:solidFill>
                    <a:srgbClr val="3D3D3D"/>
                  </a:solidFill>
                </a:rPr>
                <a:t>(SAR)</a:t>
              </a:r>
              <a:endParaRPr sz="1600">
                <a:solidFill>
                  <a:srgbClr val="3D3D3D"/>
                </a:solidFill>
              </a:endParaRPr>
            </a:p>
          </p:txBody>
        </p:sp>
      </p:grpSp>
      <p:grpSp>
        <p:nvGrpSpPr>
          <p:cNvPr id="162" name="Google Shape;162;p18"/>
          <p:cNvGrpSpPr/>
          <p:nvPr/>
        </p:nvGrpSpPr>
        <p:grpSpPr>
          <a:xfrm>
            <a:off x="6001300" y="752700"/>
            <a:ext cx="1874550" cy="1624125"/>
            <a:chOff x="6477700" y="1000350"/>
            <a:chExt cx="1874550" cy="1624125"/>
          </a:xfrm>
        </p:grpSpPr>
        <p:pic>
          <p:nvPicPr>
            <p:cNvPr id="163" name="Google Shape;163;p18" title="lidar.jpg"/>
            <p:cNvPicPr preferRelativeResize="0"/>
            <p:nvPr/>
          </p:nvPicPr>
          <p:blipFill>
            <a:blip r:embed="rId5">
              <a:alphaModFix/>
            </a:blip>
            <a:stretch>
              <a:fillRect/>
            </a:stretch>
          </p:blipFill>
          <p:spPr>
            <a:xfrm>
              <a:off x="6477700" y="1000350"/>
              <a:ext cx="1874550" cy="1094925"/>
            </a:xfrm>
            <a:prstGeom prst="rect">
              <a:avLst/>
            </a:prstGeom>
            <a:noFill/>
            <a:ln>
              <a:noFill/>
            </a:ln>
          </p:spPr>
        </p:pic>
        <p:sp>
          <p:nvSpPr>
            <p:cNvPr id="164" name="Google Shape;164;p18"/>
            <p:cNvSpPr txBox="1"/>
            <p:nvPr/>
          </p:nvSpPr>
          <p:spPr>
            <a:xfrm>
              <a:off x="6647425" y="2095275"/>
              <a:ext cx="1535100" cy="5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3D3D3D"/>
                  </a:solidFill>
                </a:rPr>
                <a:t>LIDAR/SfM</a:t>
              </a:r>
              <a:endParaRPr sz="1600">
                <a:solidFill>
                  <a:srgbClr val="3D3D3D"/>
                </a:solidFill>
              </a:endParaRPr>
            </a:p>
          </p:txBody>
        </p:sp>
      </p:grpSp>
      <p:grpSp>
        <p:nvGrpSpPr>
          <p:cNvPr id="165" name="Google Shape;165;p18"/>
          <p:cNvGrpSpPr/>
          <p:nvPr/>
        </p:nvGrpSpPr>
        <p:grpSpPr>
          <a:xfrm>
            <a:off x="5478413" y="2662850"/>
            <a:ext cx="2203500" cy="1978375"/>
            <a:chOff x="969113" y="2508925"/>
            <a:chExt cx="2203500" cy="1978375"/>
          </a:xfrm>
        </p:grpSpPr>
        <p:pic>
          <p:nvPicPr>
            <p:cNvPr id="166" name="Google Shape;166;p18" title="borehole_strainmeter_figure@4x.png"/>
            <p:cNvPicPr preferRelativeResize="0"/>
            <p:nvPr/>
          </p:nvPicPr>
          <p:blipFill>
            <a:blip r:embed="rId6">
              <a:alphaModFix/>
            </a:blip>
            <a:stretch>
              <a:fillRect/>
            </a:stretch>
          </p:blipFill>
          <p:spPr>
            <a:xfrm>
              <a:off x="1347749" y="2508925"/>
              <a:ext cx="1446226" cy="1415876"/>
            </a:xfrm>
            <a:prstGeom prst="rect">
              <a:avLst/>
            </a:prstGeom>
            <a:noFill/>
            <a:ln>
              <a:noFill/>
            </a:ln>
          </p:spPr>
        </p:pic>
        <p:sp>
          <p:nvSpPr>
            <p:cNvPr id="167" name="Google Shape;167;p18"/>
            <p:cNvSpPr txBox="1"/>
            <p:nvPr/>
          </p:nvSpPr>
          <p:spPr>
            <a:xfrm>
              <a:off x="969113" y="3924800"/>
              <a:ext cx="22035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3D3D3D"/>
                  </a:solidFill>
                </a:rPr>
                <a:t>Strain &amp; Seismic Data</a:t>
              </a:r>
              <a:endParaRPr sz="1600">
                <a:solidFill>
                  <a:srgbClr val="3D3D3D"/>
                </a:solidFill>
              </a:endParaRPr>
            </a:p>
          </p:txBody>
        </p:sp>
      </p:grpSp>
      <p:grpSp>
        <p:nvGrpSpPr>
          <p:cNvPr id="168" name="Google Shape;168;p18"/>
          <p:cNvGrpSpPr/>
          <p:nvPr/>
        </p:nvGrpSpPr>
        <p:grpSpPr>
          <a:xfrm>
            <a:off x="1112200" y="2947375"/>
            <a:ext cx="2405376" cy="1462275"/>
            <a:chOff x="854175" y="1889700"/>
            <a:chExt cx="2405376" cy="1462275"/>
          </a:xfrm>
        </p:grpSpPr>
        <p:pic>
          <p:nvPicPr>
            <p:cNvPr id="169" name="Google Shape;169;p18" title="maxresdefault.jpg"/>
            <p:cNvPicPr preferRelativeResize="0"/>
            <p:nvPr/>
          </p:nvPicPr>
          <p:blipFill rotWithShape="1">
            <a:blip r:embed="rId7">
              <a:alphaModFix/>
            </a:blip>
            <a:srcRect b="26161" l="0" r="0" t="0"/>
            <a:stretch/>
          </p:blipFill>
          <p:spPr>
            <a:xfrm>
              <a:off x="854175" y="1889700"/>
              <a:ext cx="2405376" cy="999076"/>
            </a:xfrm>
            <a:prstGeom prst="rect">
              <a:avLst/>
            </a:prstGeom>
            <a:noFill/>
            <a:ln>
              <a:noFill/>
            </a:ln>
          </p:spPr>
        </p:pic>
        <p:sp>
          <p:nvSpPr>
            <p:cNvPr id="170" name="Google Shape;170;p18"/>
            <p:cNvSpPr txBox="1"/>
            <p:nvPr/>
          </p:nvSpPr>
          <p:spPr>
            <a:xfrm>
              <a:off x="882513" y="2888775"/>
              <a:ext cx="23487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3D3D3D"/>
                  </a:solidFill>
                </a:rPr>
                <a:t>Tropospheric</a:t>
              </a:r>
              <a:r>
                <a:rPr lang="en-US" sz="2000">
                  <a:solidFill>
                    <a:srgbClr val="3D3D3D"/>
                  </a:solidFill>
                </a:rPr>
                <a:t> Data</a:t>
              </a:r>
              <a:endParaRPr sz="2000">
                <a:solidFill>
                  <a:srgbClr val="3D3D3D"/>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Current GAGE Data Access</a:t>
            </a:r>
            <a:endParaRPr/>
          </a:p>
        </p:txBody>
      </p:sp>
      <p:sp>
        <p:nvSpPr>
          <p:cNvPr id="176" name="Google Shape;176;p19"/>
          <p:cNvSpPr txBox="1"/>
          <p:nvPr>
            <p:ph idx="1" type="body"/>
          </p:nvPr>
        </p:nvSpPr>
        <p:spPr>
          <a:xfrm>
            <a:off x="231533" y="987623"/>
            <a:ext cx="9423191" cy="3544465"/>
          </a:xfrm>
          <a:prstGeom prst="rect">
            <a:avLst/>
          </a:prstGeom>
          <a:noFill/>
          <a:ln>
            <a:noFill/>
          </a:ln>
        </p:spPr>
        <p:txBody>
          <a:bodyPr anchorCtr="0" anchor="t" bIns="34275" lIns="68575" spcFirstLastPara="1" rIns="68575" wrap="square" tIns="34275">
            <a:normAutofit/>
          </a:bodyPr>
          <a:lstStyle/>
          <a:p>
            <a:pPr indent="0" lvl="0" marL="285750" rtl="0" algn="ctr">
              <a:lnSpc>
                <a:spcPct val="90000"/>
              </a:lnSpc>
              <a:spcBef>
                <a:spcPts val="800"/>
              </a:spcBef>
              <a:spcAft>
                <a:spcPts val="0"/>
              </a:spcAft>
              <a:buSzPts val="1400"/>
              <a:buNone/>
            </a:pPr>
            <a:r>
              <a:rPr b="1" lang="en-US" sz="2400">
                <a:solidFill>
                  <a:srgbClr val="3D3D3D"/>
                </a:solidFill>
              </a:rPr>
              <a:t>File server</a:t>
            </a:r>
            <a:endParaRPr sz="2400">
              <a:solidFill>
                <a:srgbClr val="3D3D3D"/>
              </a:solidFill>
            </a:endParaRPr>
          </a:p>
          <a:p>
            <a:pPr indent="0" lvl="0" marL="285750" rtl="0" algn="ctr">
              <a:lnSpc>
                <a:spcPct val="90000"/>
              </a:lnSpc>
              <a:spcBef>
                <a:spcPts val="800"/>
              </a:spcBef>
              <a:spcAft>
                <a:spcPts val="0"/>
              </a:spcAft>
              <a:buSzPts val="1400"/>
              <a:buNone/>
            </a:pPr>
            <a:r>
              <a:rPr b="1" lang="en-US" sz="2400" u="sng">
                <a:solidFill>
                  <a:srgbClr val="0563C1"/>
                </a:solidFill>
                <a:hlinkClick r:id="rId3">
                  <a:extLst>
                    <a:ext uri="{A12FA001-AC4F-418D-AE19-62706E023703}">
                      <ahyp:hlinkClr val="tx"/>
                    </a:ext>
                  </a:extLst>
                </a:hlinkClick>
              </a:rPr>
              <a:t>https://data.earthscope.org/</a:t>
            </a:r>
            <a:r>
              <a:rPr b="1" lang="en-US" sz="2400">
                <a:solidFill>
                  <a:srgbClr val="000000"/>
                </a:solidFill>
              </a:rPr>
              <a:t> </a:t>
            </a:r>
            <a:endParaRPr/>
          </a:p>
          <a:p>
            <a:pPr indent="-228600" lvl="0" marL="457200" rtl="0" algn="l">
              <a:lnSpc>
                <a:spcPct val="90000"/>
              </a:lnSpc>
              <a:spcBef>
                <a:spcPts val="800"/>
              </a:spcBef>
              <a:spcAft>
                <a:spcPts val="0"/>
              </a:spcAft>
              <a:buClr>
                <a:srgbClr val="3D3D3D"/>
              </a:buClr>
              <a:buSzPts val="1400"/>
              <a:buNone/>
            </a:pPr>
            <a:r>
              <a:t/>
            </a:r>
            <a:endParaRPr/>
          </a:p>
        </p:txBody>
      </p:sp>
      <p:pic>
        <p:nvPicPr>
          <p:cNvPr descr="A screenshot of a computer&#10;&#10;AI-generated content may be incorrect." id="177" name="Google Shape;177;p19"/>
          <p:cNvPicPr preferRelativeResize="0"/>
          <p:nvPr/>
        </p:nvPicPr>
        <p:blipFill rotWithShape="1">
          <a:blip r:embed="rId4">
            <a:alphaModFix/>
          </a:blip>
          <a:srcRect b="0" l="0" r="0" t="0"/>
          <a:stretch/>
        </p:blipFill>
        <p:spPr>
          <a:xfrm>
            <a:off x="1471613" y="1800225"/>
            <a:ext cx="6953250" cy="321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Current GAGE Data Access</a:t>
            </a:r>
            <a:endParaRPr/>
          </a:p>
        </p:txBody>
      </p:sp>
      <p:sp>
        <p:nvSpPr>
          <p:cNvPr id="183" name="Google Shape;183;p20"/>
          <p:cNvSpPr txBox="1"/>
          <p:nvPr>
            <p:ph idx="1" type="body"/>
          </p:nvPr>
        </p:nvSpPr>
        <p:spPr>
          <a:xfrm>
            <a:off x="449350" y="1397273"/>
            <a:ext cx="3448200" cy="1376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rPr lang="en-US" u="sng">
                <a:solidFill>
                  <a:schemeClr val="hlink"/>
                </a:solidFill>
                <a:hlinkClick r:id="rId3"/>
              </a:rPr>
              <a:t>https://api.earthscope.org/</a:t>
            </a:r>
            <a:endParaRPr/>
          </a:p>
          <a:p>
            <a:pPr indent="-228600" lvl="0" marL="457200" rtl="0" algn="l">
              <a:lnSpc>
                <a:spcPct val="90000"/>
              </a:lnSpc>
              <a:spcBef>
                <a:spcPts val="800"/>
              </a:spcBef>
              <a:spcAft>
                <a:spcPts val="0"/>
              </a:spcAft>
              <a:buClr>
                <a:srgbClr val="3D3D3D"/>
              </a:buClr>
              <a:buSzPts val="1400"/>
              <a:buNone/>
            </a:pPr>
            <a:r>
              <a:t/>
            </a:r>
            <a:endParaRPr/>
          </a:p>
          <a:p>
            <a:pPr indent="0" lvl="0" marL="228600" rtl="0" algn="l">
              <a:lnSpc>
                <a:spcPct val="90000"/>
              </a:lnSpc>
              <a:spcBef>
                <a:spcPts val="800"/>
              </a:spcBef>
              <a:spcAft>
                <a:spcPts val="0"/>
              </a:spcAft>
              <a:buClr>
                <a:srgbClr val="3D3D3D"/>
              </a:buClr>
              <a:buSzPts val="1400"/>
              <a:buNone/>
            </a:pPr>
            <a:r>
              <a:rPr lang="en-US"/>
              <a:t>Requires authentication with EarthScope CLI</a:t>
            </a:r>
            <a:endParaRPr/>
          </a:p>
        </p:txBody>
      </p:sp>
      <p:pic>
        <p:nvPicPr>
          <p:cNvPr descr="A screenshot of a computer&#10;&#10;AI-generated content may be incorrect." id="184" name="Google Shape;184;p20"/>
          <p:cNvPicPr preferRelativeResize="0"/>
          <p:nvPr/>
        </p:nvPicPr>
        <p:blipFill rotWithShape="1">
          <a:blip r:embed="rId4">
            <a:alphaModFix/>
          </a:blip>
          <a:srcRect b="0" l="0" r="0" t="0"/>
          <a:stretch/>
        </p:blipFill>
        <p:spPr>
          <a:xfrm>
            <a:off x="4145997" y="771525"/>
            <a:ext cx="4576280" cy="421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58f1293840_0_29"/>
          <p:cNvSpPr txBox="1"/>
          <p:nvPr>
            <p:ph type="title"/>
          </p:nvPr>
        </p:nvSpPr>
        <p:spPr>
          <a:xfrm>
            <a:off x="330475" y="102301"/>
            <a:ext cx="5703000" cy="786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US"/>
              <a:t>Observable Notebooks</a:t>
            </a:r>
            <a:endParaRPr/>
          </a:p>
          <a:p>
            <a:pPr indent="0" lvl="0" marL="0" rtl="0" algn="l">
              <a:spcBef>
                <a:spcPts val="0"/>
              </a:spcBef>
              <a:spcAft>
                <a:spcPts val="0"/>
              </a:spcAft>
              <a:buNone/>
            </a:pPr>
            <a:r>
              <a:rPr lang="en-US"/>
              <a:t>(@earthscope)</a:t>
            </a:r>
            <a:endParaRPr/>
          </a:p>
        </p:txBody>
      </p:sp>
      <p:sp>
        <p:nvSpPr>
          <p:cNvPr id="190" name="Google Shape;190;g358f1293840_0_29"/>
          <p:cNvSpPr txBox="1"/>
          <p:nvPr>
            <p:ph idx="1" type="body"/>
          </p:nvPr>
        </p:nvSpPr>
        <p:spPr>
          <a:xfrm>
            <a:off x="606272" y="1249950"/>
            <a:ext cx="52482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sz="1800">
                <a:solidFill>
                  <a:srgbClr val="3D3D3D"/>
                </a:solidFill>
              </a:rPr>
              <a:t>Use open-source notebooks for data access, analysis, visualization:</a:t>
            </a:r>
            <a:endParaRPr sz="1800">
              <a:solidFill>
                <a:srgbClr val="3D3D3D"/>
              </a:solidFill>
            </a:endParaRPr>
          </a:p>
          <a:p>
            <a:pPr indent="-304800" lvl="0" marL="457200" rtl="0" algn="l">
              <a:spcBef>
                <a:spcPts val="800"/>
              </a:spcBef>
              <a:spcAft>
                <a:spcPts val="0"/>
              </a:spcAft>
              <a:buClr>
                <a:srgbClr val="3D3D3D"/>
              </a:buClr>
              <a:buSzPts val="1200"/>
              <a:buChar char="●"/>
            </a:pPr>
            <a:r>
              <a:rPr lang="en-US" sz="1800">
                <a:solidFill>
                  <a:srgbClr val="3D3D3D"/>
                </a:solidFill>
              </a:rPr>
              <a:t>Create RINEX data requests</a:t>
            </a:r>
            <a:endParaRPr sz="1800">
              <a:solidFill>
                <a:srgbClr val="3D3D3D"/>
              </a:solidFill>
            </a:endParaRPr>
          </a:p>
          <a:p>
            <a:pPr indent="0" lvl="0" marL="914400" rtl="0" algn="l">
              <a:spcBef>
                <a:spcPts val="800"/>
              </a:spcBef>
              <a:spcAft>
                <a:spcPts val="0"/>
              </a:spcAft>
              <a:buNone/>
            </a:pPr>
            <a:r>
              <a:t/>
            </a:r>
            <a:endParaRPr sz="1800">
              <a:solidFill>
                <a:srgbClr val="3D3D3D"/>
              </a:solidFill>
            </a:endParaRPr>
          </a:p>
          <a:p>
            <a:pPr indent="-304800" lvl="0" marL="457200" rtl="0" algn="l">
              <a:spcBef>
                <a:spcPts val="800"/>
              </a:spcBef>
              <a:spcAft>
                <a:spcPts val="0"/>
              </a:spcAft>
              <a:buClr>
                <a:srgbClr val="3D3D3D"/>
              </a:buClr>
              <a:buSzPts val="1200"/>
              <a:buChar char="●"/>
            </a:pPr>
            <a:r>
              <a:rPr lang="en-US" sz="1800">
                <a:solidFill>
                  <a:srgbClr val="3D3D3D"/>
                </a:solidFill>
              </a:rPr>
              <a:t>Geoid Height Calculator</a:t>
            </a:r>
            <a:endParaRPr sz="1800">
              <a:solidFill>
                <a:srgbClr val="3D3D3D"/>
              </a:solidFill>
            </a:endParaRPr>
          </a:p>
          <a:p>
            <a:pPr indent="0" lvl="0" marL="914400" rtl="0" algn="l">
              <a:spcBef>
                <a:spcPts val="800"/>
              </a:spcBef>
              <a:spcAft>
                <a:spcPts val="0"/>
              </a:spcAft>
              <a:buNone/>
            </a:pPr>
            <a:r>
              <a:t/>
            </a:r>
            <a:endParaRPr sz="1800">
              <a:solidFill>
                <a:srgbClr val="3D3D3D"/>
              </a:solidFill>
            </a:endParaRPr>
          </a:p>
          <a:p>
            <a:pPr indent="-304800" lvl="0" marL="457200" rtl="0" algn="l">
              <a:spcBef>
                <a:spcPts val="800"/>
              </a:spcBef>
              <a:spcAft>
                <a:spcPts val="0"/>
              </a:spcAft>
              <a:buClr>
                <a:srgbClr val="3D3D3D"/>
              </a:buClr>
              <a:buSzPts val="1200"/>
              <a:buChar char="●"/>
            </a:pPr>
            <a:r>
              <a:rPr lang="en-US" sz="1800">
                <a:solidFill>
                  <a:srgbClr val="3D3D3D"/>
                </a:solidFill>
              </a:rPr>
              <a:t>Earth Model Collaboration (EMC) contribution and visualization</a:t>
            </a:r>
            <a:endParaRPr sz="1800">
              <a:solidFill>
                <a:srgbClr val="3D3D3D"/>
              </a:solidFill>
            </a:endParaRPr>
          </a:p>
          <a:p>
            <a:pPr indent="0" lvl="0" marL="914400" rtl="0" algn="l">
              <a:spcBef>
                <a:spcPts val="800"/>
              </a:spcBef>
              <a:spcAft>
                <a:spcPts val="0"/>
              </a:spcAft>
              <a:buNone/>
            </a:pPr>
            <a:r>
              <a:t/>
            </a:r>
            <a:endParaRPr sz="1800">
              <a:solidFill>
                <a:srgbClr val="3D3D3D"/>
              </a:solidFill>
            </a:endParaRPr>
          </a:p>
          <a:p>
            <a:pPr indent="-304800" lvl="0" marL="457200" rtl="0" algn="l">
              <a:spcBef>
                <a:spcPts val="800"/>
              </a:spcBef>
              <a:spcAft>
                <a:spcPts val="0"/>
              </a:spcAft>
              <a:buClr>
                <a:srgbClr val="3D3D3D"/>
              </a:buClr>
              <a:buSzPts val="1200"/>
              <a:buChar char="●"/>
            </a:pPr>
            <a:r>
              <a:rPr lang="en-US" sz="1800">
                <a:solidFill>
                  <a:srgbClr val="3D3D3D"/>
                </a:solidFill>
              </a:rPr>
              <a:t>GMV and other SPUD products</a:t>
            </a:r>
            <a:endParaRPr sz="1800">
              <a:solidFill>
                <a:srgbClr val="3D3D3D"/>
              </a:solidFill>
            </a:endParaRPr>
          </a:p>
        </p:txBody>
      </p:sp>
      <p:sp>
        <p:nvSpPr>
          <p:cNvPr id="191" name="Google Shape;191;g358f1293840_0_29"/>
          <p:cNvSpPr txBox="1"/>
          <p:nvPr/>
        </p:nvSpPr>
        <p:spPr>
          <a:xfrm>
            <a:off x="330475" y="4586475"/>
            <a:ext cx="502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t>https://observablehq.com/@earthscope</a:t>
            </a:r>
            <a:endParaRPr i="1" sz="2000"/>
          </a:p>
        </p:txBody>
      </p:sp>
      <p:pic>
        <p:nvPicPr>
          <p:cNvPr id="192" name="Google Shape;192;g358f1293840_0_29" title="observable_dude.png"/>
          <p:cNvPicPr preferRelativeResize="0"/>
          <p:nvPr/>
        </p:nvPicPr>
        <p:blipFill>
          <a:blip r:embed="rId3">
            <a:alphaModFix/>
          </a:blip>
          <a:stretch>
            <a:fillRect/>
          </a:stretch>
        </p:blipFill>
        <p:spPr>
          <a:xfrm>
            <a:off x="6161790" y="799125"/>
            <a:ext cx="2563859" cy="410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id="40" name="Google Shape;40;g358c460f6ca_2_0"/>
          <p:cNvPicPr preferRelativeResize="0"/>
          <p:nvPr/>
        </p:nvPicPr>
        <p:blipFill>
          <a:blip r:embed="rId3">
            <a:alphaModFix/>
          </a:blip>
          <a:stretch>
            <a:fillRect/>
          </a:stretch>
        </p:blipFill>
        <p:spPr>
          <a:xfrm>
            <a:off x="7142275" y="3270650"/>
            <a:ext cx="1555725" cy="1555725"/>
          </a:xfrm>
          <a:prstGeom prst="rect">
            <a:avLst/>
          </a:prstGeom>
          <a:noFill/>
          <a:ln>
            <a:noFill/>
          </a:ln>
        </p:spPr>
      </p:pic>
      <p:sp>
        <p:nvSpPr>
          <p:cNvPr id="41" name="Google Shape;41;g358c460f6ca_2_0"/>
          <p:cNvSpPr txBox="1"/>
          <p:nvPr>
            <p:ph type="title"/>
          </p:nvPr>
        </p:nvSpPr>
        <p:spPr>
          <a:xfrm>
            <a:off x="330475" y="102300"/>
            <a:ext cx="68118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200"/>
              <a:buNone/>
            </a:pPr>
            <a:r>
              <a:rPr lang="en-US"/>
              <a:t>Data Services + Engagement</a:t>
            </a:r>
            <a:endParaRPr/>
          </a:p>
        </p:txBody>
      </p:sp>
      <p:sp>
        <p:nvSpPr>
          <p:cNvPr id="42" name="Google Shape;42;g358c460f6ca_2_0"/>
          <p:cNvSpPr txBox="1"/>
          <p:nvPr>
            <p:ph idx="1" type="body"/>
          </p:nvPr>
        </p:nvSpPr>
        <p:spPr>
          <a:xfrm>
            <a:off x="355696" y="997472"/>
            <a:ext cx="7886700" cy="4010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b="1" lang="en-US" sz="2400">
                <a:solidFill>
                  <a:srgbClr val="37358C"/>
                </a:solidFill>
              </a:rPr>
              <a:t>Chad</a:t>
            </a:r>
            <a:r>
              <a:rPr lang="en-US" sz="2400">
                <a:solidFill>
                  <a:srgbClr val="37358C"/>
                </a:solidFill>
              </a:rPr>
              <a:t> Trabant </a:t>
            </a:r>
            <a:endParaRPr/>
          </a:p>
          <a:p>
            <a:pPr indent="0" lvl="0" marL="0" rtl="0" algn="l">
              <a:lnSpc>
                <a:spcPct val="90000"/>
              </a:lnSpc>
              <a:spcBef>
                <a:spcPts val="800"/>
              </a:spcBef>
              <a:spcAft>
                <a:spcPts val="0"/>
              </a:spcAft>
              <a:buSzPts val="1400"/>
              <a:buNone/>
            </a:pPr>
            <a:r>
              <a:rPr b="1" lang="en-US" sz="2400">
                <a:solidFill>
                  <a:srgbClr val="37358C"/>
                </a:solidFill>
              </a:rPr>
              <a:t>Tammy</a:t>
            </a:r>
            <a:r>
              <a:rPr lang="en-US" sz="2400">
                <a:solidFill>
                  <a:srgbClr val="37358C"/>
                </a:solidFill>
              </a:rPr>
              <a:t> Bravo</a:t>
            </a:r>
            <a:endParaRPr/>
          </a:p>
          <a:p>
            <a:pPr indent="0" lvl="0" marL="0" rtl="0" algn="l">
              <a:lnSpc>
                <a:spcPct val="90000"/>
              </a:lnSpc>
              <a:spcBef>
                <a:spcPts val="800"/>
              </a:spcBef>
              <a:spcAft>
                <a:spcPts val="0"/>
              </a:spcAft>
              <a:buSzPts val="1400"/>
              <a:buNone/>
            </a:pPr>
            <a:r>
              <a:rPr b="1" lang="en-US" sz="2400">
                <a:solidFill>
                  <a:srgbClr val="37358C"/>
                </a:solidFill>
              </a:rPr>
              <a:t>Sarah </a:t>
            </a:r>
            <a:r>
              <a:rPr lang="en-US" sz="2400">
                <a:solidFill>
                  <a:srgbClr val="37358C"/>
                </a:solidFill>
              </a:rPr>
              <a:t>Wilson</a:t>
            </a:r>
            <a:endParaRPr/>
          </a:p>
          <a:p>
            <a:pPr indent="0" lvl="0" marL="0" rtl="0" algn="l">
              <a:lnSpc>
                <a:spcPct val="90000"/>
              </a:lnSpc>
              <a:spcBef>
                <a:spcPts val="800"/>
              </a:spcBef>
              <a:spcAft>
                <a:spcPts val="0"/>
              </a:spcAft>
              <a:buSzPts val="1400"/>
              <a:buNone/>
            </a:pPr>
            <a:r>
              <a:rPr b="1" lang="en-US" sz="2400">
                <a:solidFill>
                  <a:srgbClr val="37358C"/>
                </a:solidFill>
              </a:rPr>
              <a:t>Robert</a:t>
            </a:r>
            <a:r>
              <a:rPr lang="en-US" sz="2400">
                <a:solidFill>
                  <a:srgbClr val="37358C"/>
                </a:solidFill>
              </a:rPr>
              <a:t> Weekly</a:t>
            </a:r>
            <a:endParaRPr/>
          </a:p>
          <a:p>
            <a:pPr indent="0" lvl="0" marL="0" rtl="0" algn="l">
              <a:lnSpc>
                <a:spcPct val="90000"/>
              </a:lnSpc>
              <a:spcBef>
                <a:spcPts val="800"/>
              </a:spcBef>
              <a:spcAft>
                <a:spcPts val="0"/>
              </a:spcAft>
              <a:buSzPts val="1400"/>
              <a:buNone/>
            </a:pPr>
            <a:r>
              <a:rPr b="1" lang="en-US" sz="2400">
                <a:solidFill>
                  <a:srgbClr val="37358C"/>
                </a:solidFill>
              </a:rPr>
              <a:t>Scott</a:t>
            </a:r>
            <a:r>
              <a:rPr lang="en-US" sz="2400">
                <a:solidFill>
                  <a:srgbClr val="37358C"/>
                </a:solidFill>
              </a:rPr>
              <a:t> Johnson</a:t>
            </a:r>
            <a:endParaRPr/>
          </a:p>
          <a:p>
            <a:pPr indent="0" lvl="0" marL="0" rtl="0" algn="l">
              <a:lnSpc>
                <a:spcPct val="90000"/>
              </a:lnSpc>
              <a:spcBef>
                <a:spcPts val="800"/>
              </a:spcBef>
              <a:spcAft>
                <a:spcPts val="0"/>
              </a:spcAft>
              <a:buSzPts val="1400"/>
              <a:buNone/>
            </a:pPr>
            <a:r>
              <a:rPr b="1" lang="en-US" sz="2400">
                <a:solidFill>
                  <a:srgbClr val="37358C"/>
                </a:solidFill>
              </a:rPr>
              <a:t>Alex</a:t>
            </a:r>
            <a:r>
              <a:rPr lang="en-US" sz="2400">
                <a:solidFill>
                  <a:srgbClr val="37358C"/>
                </a:solidFill>
              </a:rPr>
              <a:t> Hamilton</a:t>
            </a:r>
            <a:endParaRPr sz="2400">
              <a:solidFill>
                <a:srgbClr val="37358C"/>
              </a:solidFill>
            </a:endParaRPr>
          </a:p>
          <a:p>
            <a:pPr indent="0" lvl="0" marL="0" rtl="0" algn="l">
              <a:lnSpc>
                <a:spcPct val="90000"/>
              </a:lnSpc>
              <a:spcBef>
                <a:spcPts val="800"/>
              </a:spcBef>
              <a:spcAft>
                <a:spcPts val="0"/>
              </a:spcAft>
              <a:buSzPts val="1400"/>
              <a:buNone/>
            </a:pPr>
            <a:r>
              <a:rPr b="1" lang="en-US" sz="2400">
                <a:solidFill>
                  <a:srgbClr val="37358C"/>
                </a:solidFill>
              </a:rPr>
              <a:t>Sophia </a:t>
            </a:r>
            <a:r>
              <a:rPr lang="en-US" sz="2400">
                <a:solidFill>
                  <a:srgbClr val="37358C"/>
                </a:solidFill>
              </a:rPr>
              <a:t>Parafina</a:t>
            </a:r>
            <a:endParaRPr sz="2400">
              <a:solidFill>
                <a:srgbClr val="37358C"/>
              </a:solidFill>
            </a:endParaRPr>
          </a:p>
          <a:p>
            <a:pPr indent="0" lvl="0" marL="0" rtl="0" algn="l">
              <a:lnSpc>
                <a:spcPct val="90000"/>
              </a:lnSpc>
              <a:spcBef>
                <a:spcPts val="800"/>
              </a:spcBef>
              <a:spcAft>
                <a:spcPts val="0"/>
              </a:spcAft>
              <a:buSzPts val="1400"/>
              <a:buNone/>
            </a:pPr>
            <a:r>
              <a:t/>
            </a:r>
            <a:endParaRPr/>
          </a:p>
        </p:txBody>
      </p:sp>
      <p:pic>
        <p:nvPicPr>
          <p:cNvPr id="43" name="Google Shape;43;g358c460f6ca_2_0"/>
          <p:cNvPicPr preferRelativeResize="0"/>
          <p:nvPr/>
        </p:nvPicPr>
        <p:blipFill rotWithShape="1">
          <a:blip r:embed="rId4">
            <a:alphaModFix/>
          </a:blip>
          <a:srcRect b="0" l="0" r="0" t="0"/>
          <a:stretch/>
        </p:blipFill>
        <p:spPr>
          <a:xfrm>
            <a:off x="3308525" y="905092"/>
            <a:ext cx="1711625" cy="1283725"/>
          </a:xfrm>
          <a:prstGeom prst="rect">
            <a:avLst/>
          </a:prstGeom>
          <a:noFill/>
          <a:ln>
            <a:noFill/>
          </a:ln>
        </p:spPr>
      </p:pic>
      <p:pic>
        <p:nvPicPr>
          <p:cNvPr id="44" name="Google Shape;44;g358c460f6ca_2_0"/>
          <p:cNvPicPr preferRelativeResize="0"/>
          <p:nvPr/>
        </p:nvPicPr>
        <p:blipFill rotWithShape="1">
          <a:blip r:embed="rId5">
            <a:alphaModFix/>
          </a:blip>
          <a:srcRect b="0" l="0" r="0" t="0"/>
          <a:stretch/>
        </p:blipFill>
        <p:spPr>
          <a:xfrm>
            <a:off x="5199950" y="905100"/>
            <a:ext cx="1283725" cy="1283725"/>
          </a:xfrm>
          <a:prstGeom prst="rect">
            <a:avLst/>
          </a:prstGeom>
          <a:noFill/>
          <a:ln>
            <a:noFill/>
          </a:ln>
        </p:spPr>
      </p:pic>
      <p:pic>
        <p:nvPicPr>
          <p:cNvPr id="45" name="Google Shape;45;g358c460f6ca_2_0"/>
          <p:cNvPicPr preferRelativeResize="0"/>
          <p:nvPr/>
        </p:nvPicPr>
        <p:blipFill rotWithShape="1">
          <a:blip r:embed="rId6">
            <a:alphaModFix/>
          </a:blip>
          <a:srcRect b="0" l="38916" r="33756" t="13479"/>
          <a:stretch/>
        </p:blipFill>
        <p:spPr>
          <a:xfrm>
            <a:off x="6483672" y="792805"/>
            <a:ext cx="1411379" cy="2515849"/>
          </a:xfrm>
          <a:prstGeom prst="rect">
            <a:avLst/>
          </a:prstGeom>
          <a:noFill/>
          <a:ln>
            <a:noFill/>
          </a:ln>
        </p:spPr>
      </p:pic>
      <p:pic>
        <p:nvPicPr>
          <p:cNvPr id="46" name="Google Shape;46;g358c460f6ca_2_0"/>
          <p:cNvPicPr preferRelativeResize="0"/>
          <p:nvPr/>
        </p:nvPicPr>
        <p:blipFill rotWithShape="1">
          <a:blip r:embed="rId7">
            <a:alphaModFix/>
          </a:blip>
          <a:srcRect b="0" l="0" r="0" t="0"/>
          <a:stretch/>
        </p:blipFill>
        <p:spPr>
          <a:xfrm>
            <a:off x="4349310" y="2042355"/>
            <a:ext cx="1555725" cy="1555725"/>
          </a:xfrm>
          <a:prstGeom prst="rect">
            <a:avLst/>
          </a:prstGeom>
          <a:noFill/>
          <a:ln>
            <a:noFill/>
          </a:ln>
        </p:spPr>
      </p:pic>
      <p:pic>
        <p:nvPicPr>
          <p:cNvPr id="47" name="Google Shape;47;g358c460f6ca_2_0"/>
          <p:cNvPicPr preferRelativeResize="0"/>
          <p:nvPr/>
        </p:nvPicPr>
        <p:blipFill rotWithShape="1">
          <a:blip r:embed="rId8">
            <a:alphaModFix/>
          </a:blip>
          <a:srcRect b="0" l="0" r="0" t="0"/>
          <a:stretch/>
        </p:blipFill>
        <p:spPr>
          <a:xfrm>
            <a:off x="5365197" y="3348771"/>
            <a:ext cx="1555701" cy="1477601"/>
          </a:xfrm>
          <a:prstGeom prst="rect">
            <a:avLst/>
          </a:prstGeom>
          <a:noFill/>
          <a:ln>
            <a:noFill/>
          </a:ln>
        </p:spPr>
      </p:pic>
      <p:pic>
        <p:nvPicPr>
          <p:cNvPr id="48" name="Google Shape;48;g358c460f6ca_2_0"/>
          <p:cNvPicPr preferRelativeResize="0"/>
          <p:nvPr/>
        </p:nvPicPr>
        <p:blipFill rotWithShape="1">
          <a:blip r:embed="rId9">
            <a:alphaModFix/>
          </a:blip>
          <a:srcRect b="0" l="0" r="0" t="0"/>
          <a:stretch/>
        </p:blipFill>
        <p:spPr>
          <a:xfrm>
            <a:off x="3151162" y="3171646"/>
            <a:ext cx="1420836" cy="1555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54a7ec1953_0_28"/>
          <p:cNvSpPr txBox="1"/>
          <p:nvPr>
            <p:ph type="title"/>
          </p:nvPr>
        </p:nvSpPr>
        <p:spPr>
          <a:xfrm>
            <a:off x="321000" y="2095650"/>
            <a:ext cx="8502000" cy="9522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Font typeface="Arial"/>
              <a:buNone/>
            </a:pPr>
            <a:r>
              <a:rPr lang="en-US" sz="4800">
                <a:solidFill>
                  <a:schemeClr val="accent2"/>
                </a:solidFill>
              </a:rPr>
              <a:t>On-Ramp to the Cloud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On-Ramp </a:t>
            </a:r>
            <a:endParaRPr/>
          </a:p>
        </p:txBody>
      </p:sp>
      <p:pic>
        <p:nvPicPr>
          <p:cNvPr descr="For more information about our Cloud On-Ramp effort, head to https://www.earthscope.org/data/cloud/" id="203" name="Google Shape;203;p23" title="Cloud On-Ramp construction roadmap | EarthScope Projects">
            <a:hlinkClick r:id="rId3"/>
          </p:cNvPr>
          <p:cNvPicPr preferRelativeResize="0"/>
          <p:nvPr/>
        </p:nvPicPr>
        <p:blipFill>
          <a:blip r:embed="rId4">
            <a:alphaModFix/>
          </a:blip>
          <a:stretch>
            <a:fillRect/>
          </a:stretch>
        </p:blipFill>
        <p:spPr>
          <a:xfrm>
            <a:off x="1118500" y="1036275"/>
            <a:ext cx="6561350" cy="369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37358C"/>
              </a:buClr>
              <a:buSzPct val="111111"/>
              <a:buFont typeface="Arial"/>
              <a:buNone/>
            </a:pPr>
            <a:r>
              <a:rPr lang="en-US"/>
              <a:t>Analysis Ready Data for Geophysics</a:t>
            </a:r>
            <a:endParaRPr/>
          </a:p>
        </p:txBody>
      </p:sp>
      <p:sp>
        <p:nvSpPr>
          <p:cNvPr id="209" name="Google Shape;209;p22"/>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t/>
            </a:r>
            <a:endParaRPr>
              <a:solidFill>
                <a:srgbClr val="3D3D3D"/>
              </a:solidFill>
            </a:endParaRPr>
          </a:p>
          <a:p>
            <a:pPr indent="-381000" lvl="0" marL="457200" rtl="0" algn="l">
              <a:lnSpc>
                <a:spcPct val="150000"/>
              </a:lnSpc>
              <a:spcBef>
                <a:spcPts val="800"/>
              </a:spcBef>
              <a:spcAft>
                <a:spcPts val="0"/>
              </a:spcAft>
              <a:buClr>
                <a:srgbClr val="3D3D3D"/>
              </a:buClr>
              <a:buSzPts val="2400"/>
              <a:buChar char="●"/>
            </a:pPr>
            <a:r>
              <a:rPr lang="en-US" sz="2400">
                <a:solidFill>
                  <a:srgbClr val="3D3D3D"/>
                </a:solidFill>
              </a:rPr>
              <a:t>Analysis-Ready, Cloud-Optimized (ARCO) principles guide moving data to the cloud.</a:t>
            </a:r>
            <a:endParaRPr sz="2400">
              <a:solidFill>
                <a:srgbClr val="3D3D3D"/>
              </a:solidFill>
            </a:endParaRPr>
          </a:p>
          <a:p>
            <a:pPr indent="-381000" lvl="0" marL="457200" rtl="0" algn="l">
              <a:lnSpc>
                <a:spcPct val="150000"/>
              </a:lnSpc>
              <a:spcBef>
                <a:spcPts val="0"/>
              </a:spcBef>
              <a:spcAft>
                <a:spcPts val="0"/>
              </a:spcAft>
              <a:buClr>
                <a:srgbClr val="3D3D3D"/>
              </a:buClr>
              <a:buSzPts val="2400"/>
              <a:buChar char="●"/>
            </a:pPr>
            <a:r>
              <a:rPr lang="en-US" sz="2400">
                <a:solidFill>
                  <a:srgbClr val="3D3D3D"/>
                </a:solidFill>
              </a:rPr>
              <a:t>ARCO data</a:t>
            </a:r>
            <a:r>
              <a:rPr lang="en-US" sz="2400">
                <a:solidFill>
                  <a:srgbClr val="3D3D3D"/>
                </a:solidFill>
              </a:rPr>
              <a:t> reduces downloading and preparation of large datasets for analysis.</a:t>
            </a:r>
            <a:endParaRPr sz="2400">
              <a:solidFill>
                <a:srgbClr val="3D3D3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ARCO Advantages</a:t>
            </a:r>
            <a:endParaRPr/>
          </a:p>
        </p:txBody>
      </p:sp>
      <p:sp>
        <p:nvSpPr>
          <p:cNvPr id="215" name="Google Shape;215;p27"/>
          <p:cNvSpPr txBox="1"/>
          <p:nvPr>
            <p:ph idx="1" type="body"/>
          </p:nvPr>
        </p:nvSpPr>
        <p:spPr>
          <a:xfrm>
            <a:off x="698638" y="4540685"/>
            <a:ext cx="7757304" cy="4059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rgbClr val="3D3D3D"/>
              </a:buClr>
              <a:buSzPts val="1400"/>
              <a:buNone/>
            </a:pPr>
            <a:r>
              <a:rPr lang="en-US" sz="800"/>
              <a:t>credit: R. Abernathy/ Pangeo Project</a:t>
            </a:r>
            <a:endParaRPr/>
          </a:p>
          <a:p>
            <a:pPr indent="-228600" lvl="0" marL="457200" rtl="0" algn="l">
              <a:lnSpc>
                <a:spcPct val="90000"/>
              </a:lnSpc>
              <a:spcBef>
                <a:spcPts val="800"/>
              </a:spcBef>
              <a:spcAft>
                <a:spcPts val="0"/>
              </a:spcAft>
              <a:buClr>
                <a:srgbClr val="3D3D3D"/>
              </a:buClr>
              <a:buSzPts val="1400"/>
              <a:buNone/>
            </a:pPr>
            <a:r>
              <a:rPr lang="en-US" sz="800" u="sng">
                <a:solidFill>
                  <a:schemeClr val="hlink"/>
                </a:solidFill>
                <a:hlinkClick r:id="rId3"/>
              </a:rPr>
              <a:t>https://speakerdeck.com/rabernat/beyond-fair-what-data-infrastructure-does-open-science-need?slide=33</a:t>
            </a:r>
            <a:endParaRPr/>
          </a:p>
        </p:txBody>
      </p:sp>
      <p:pic>
        <p:nvPicPr>
          <p:cNvPr descr="A screen shot of a chart&#10;&#10;AI-generated content may be incorrect." id="216" name="Google Shape;216;p27"/>
          <p:cNvPicPr preferRelativeResize="0"/>
          <p:nvPr/>
        </p:nvPicPr>
        <p:blipFill rotWithShape="1">
          <a:blip r:embed="rId4">
            <a:alphaModFix/>
          </a:blip>
          <a:srcRect b="-481" l="17234" r="20264" t="146"/>
          <a:stretch/>
        </p:blipFill>
        <p:spPr>
          <a:xfrm rot="-5400000">
            <a:off x="2657436" y="-1247005"/>
            <a:ext cx="3702566" cy="76375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70800" y="1902000"/>
            <a:ext cx="8402400" cy="1339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7358C"/>
              </a:buClr>
              <a:buSzPts val="3200"/>
              <a:buFont typeface="Arial"/>
              <a:buNone/>
            </a:pPr>
            <a:r>
              <a:rPr lang="en-US" sz="4800">
                <a:solidFill>
                  <a:schemeClr val="accent2"/>
                </a:solidFill>
              </a:rPr>
              <a:t>Hands-on with Jupyter, GeoLab, and Git</a:t>
            </a:r>
            <a:endParaRPr sz="480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GeoLab</a:t>
            </a:r>
            <a:endParaRPr/>
          </a:p>
        </p:txBody>
      </p:sp>
      <p:sp>
        <p:nvSpPr>
          <p:cNvPr id="227" name="Google Shape;227;p30"/>
          <p:cNvSpPr txBox="1"/>
          <p:nvPr>
            <p:ph idx="1" type="body"/>
          </p:nvPr>
        </p:nvSpPr>
        <p:spPr>
          <a:xfrm>
            <a:off x="606275" y="752700"/>
            <a:ext cx="7886700" cy="3760800"/>
          </a:xfrm>
          <a:prstGeom prst="rect">
            <a:avLst/>
          </a:prstGeom>
          <a:noFill/>
          <a:ln>
            <a:noFill/>
          </a:ln>
        </p:spPr>
        <p:txBody>
          <a:bodyPr anchorCtr="0" anchor="t" bIns="34275" lIns="68575" spcFirstLastPara="1" rIns="68575" wrap="square" tIns="34275">
            <a:normAutofit/>
          </a:bodyPr>
          <a:lstStyle/>
          <a:p>
            <a:pPr indent="-228600" lvl="0" marL="457200" rtl="0" algn="ctr">
              <a:lnSpc>
                <a:spcPct val="90000"/>
              </a:lnSpc>
              <a:spcBef>
                <a:spcPts val="800"/>
              </a:spcBef>
              <a:spcAft>
                <a:spcPts val="0"/>
              </a:spcAft>
              <a:buSzPts val="1400"/>
              <a:buNone/>
            </a:pPr>
            <a:r>
              <a:rPr lang="en-US" sz="3200" u="sng">
                <a:solidFill>
                  <a:schemeClr val="hlink"/>
                </a:solidFill>
                <a:hlinkClick r:id="rId3"/>
              </a:rPr>
              <a:t>https://www.earthscope.org/data/geolab/</a:t>
            </a:r>
            <a:r>
              <a:rPr lang="en-US" sz="3200"/>
              <a:t> </a:t>
            </a:r>
            <a:endParaRPr sz="1600"/>
          </a:p>
          <a:p>
            <a:pPr indent="-228600" lvl="0" marL="457200" rtl="0" algn="l">
              <a:lnSpc>
                <a:spcPct val="90000"/>
              </a:lnSpc>
              <a:spcBef>
                <a:spcPts val="800"/>
              </a:spcBef>
              <a:spcAft>
                <a:spcPts val="0"/>
              </a:spcAft>
              <a:buClr>
                <a:srgbClr val="3D3D3D"/>
              </a:buClr>
              <a:buSzPts val="1400"/>
              <a:buNone/>
            </a:pPr>
            <a:r>
              <a:t/>
            </a:r>
            <a:endParaRPr sz="3600"/>
          </a:p>
        </p:txBody>
      </p:sp>
      <p:pic>
        <p:nvPicPr>
          <p:cNvPr id="228" name="Google Shape;228;p30" title="Screenshot 2025-04-22 at 2.49.23 PM.png"/>
          <p:cNvPicPr preferRelativeResize="0"/>
          <p:nvPr/>
        </p:nvPicPr>
        <p:blipFill>
          <a:blip r:embed="rId4">
            <a:alphaModFix/>
          </a:blip>
          <a:stretch>
            <a:fillRect/>
          </a:stretch>
        </p:blipFill>
        <p:spPr>
          <a:xfrm>
            <a:off x="1729275" y="1320000"/>
            <a:ext cx="6019549" cy="3491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GeoLab: Server Options</a:t>
            </a:r>
            <a:endParaRPr/>
          </a:p>
        </p:txBody>
      </p:sp>
      <p:sp>
        <p:nvSpPr>
          <p:cNvPr id="234" name="Google Shape;234;p33"/>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t/>
            </a:r>
            <a:endParaRPr/>
          </a:p>
        </p:txBody>
      </p:sp>
      <p:pic>
        <p:nvPicPr>
          <p:cNvPr descr="A screenshot of a computer&#10;&#10;AI-generated content may be incorrect." id="235" name="Google Shape;235;p33"/>
          <p:cNvPicPr preferRelativeResize="0"/>
          <p:nvPr/>
        </p:nvPicPr>
        <p:blipFill rotWithShape="1">
          <a:blip r:embed="rId3">
            <a:alphaModFix/>
          </a:blip>
          <a:srcRect b="0" l="0" r="0" t="0"/>
          <a:stretch/>
        </p:blipFill>
        <p:spPr>
          <a:xfrm>
            <a:off x="1419390" y="1252537"/>
            <a:ext cx="6255955" cy="349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JupyterHub and GeoLab</a:t>
            </a:r>
            <a:endParaRPr/>
          </a:p>
        </p:txBody>
      </p:sp>
      <p:sp>
        <p:nvSpPr>
          <p:cNvPr id="241" name="Google Shape;241;p39"/>
          <p:cNvSpPr txBox="1"/>
          <p:nvPr>
            <p:ph idx="1" type="body"/>
          </p:nvPr>
        </p:nvSpPr>
        <p:spPr>
          <a:xfrm>
            <a:off x="606275" y="1249950"/>
            <a:ext cx="7886700" cy="3660000"/>
          </a:xfrm>
          <a:prstGeom prst="rect">
            <a:avLst/>
          </a:prstGeom>
          <a:noFill/>
          <a:ln>
            <a:noFill/>
          </a:ln>
        </p:spPr>
        <p:txBody>
          <a:bodyPr anchorCtr="0" anchor="t" bIns="34275" lIns="68575" spcFirstLastPara="1" rIns="68575" wrap="square" tIns="34275">
            <a:noAutofit/>
          </a:bodyPr>
          <a:lstStyle/>
          <a:p>
            <a:pPr indent="-381000" lvl="0" marL="457200" rtl="0" algn="l">
              <a:lnSpc>
                <a:spcPct val="115000"/>
              </a:lnSpc>
              <a:spcBef>
                <a:spcPts val="800"/>
              </a:spcBef>
              <a:spcAft>
                <a:spcPts val="0"/>
              </a:spcAft>
              <a:buClr>
                <a:srgbClr val="3D3D3D"/>
              </a:buClr>
              <a:buSzPts val="2400"/>
              <a:buChar char="●"/>
            </a:pPr>
            <a:r>
              <a:rPr lang="en-US" sz="2400">
                <a:solidFill>
                  <a:srgbClr val="3D3D3D"/>
                </a:solidFill>
              </a:rPr>
              <a:t>JupyterHub offers</a:t>
            </a:r>
            <a:r>
              <a:rPr lang="en-US" sz="2400">
                <a:solidFill>
                  <a:srgbClr val="3D3D3D"/>
                </a:solidFill>
              </a:rPr>
              <a:t> compute environments hosted on shared infrastructure</a:t>
            </a:r>
            <a:endParaRPr>
              <a:solidFill>
                <a:srgbClr val="3D3D3D"/>
              </a:solidFill>
            </a:endParaRPr>
          </a:p>
          <a:p>
            <a:pPr indent="-368300" lvl="0" marL="457200" rtl="0" algn="l">
              <a:lnSpc>
                <a:spcPct val="115000"/>
              </a:lnSpc>
              <a:spcBef>
                <a:spcPts val="0"/>
              </a:spcBef>
              <a:spcAft>
                <a:spcPts val="0"/>
              </a:spcAft>
              <a:buSzPts val="2200"/>
              <a:buChar char="●"/>
            </a:pPr>
            <a:r>
              <a:rPr lang="en-US" sz="2200"/>
              <a:t>GeoLab is a cloud computing platform for the geophysical community, built in collaboration with 2i2c.</a:t>
            </a:r>
            <a:endParaRPr sz="2200"/>
          </a:p>
          <a:p>
            <a:pPr indent="-368300" lvl="0" marL="457200" rtl="0" algn="l">
              <a:lnSpc>
                <a:spcPct val="115000"/>
              </a:lnSpc>
              <a:spcBef>
                <a:spcPts val="0"/>
              </a:spcBef>
              <a:spcAft>
                <a:spcPts val="0"/>
              </a:spcAft>
              <a:buSzPts val="2200"/>
              <a:buChar char="●"/>
            </a:pPr>
            <a:r>
              <a:rPr lang="en-US" sz="2200"/>
              <a:t>Adjacent to EarthScope-operated data archives</a:t>
            </a:r>
            <a:endParaRPr sz="2200"/>
          </a:p>
          <a:p>
            <a:pPr indent="-368300" lvl="0" marL="457200" rtl="0" algn="l">
              <a:lnSpc>
                <a:spcPct val="115000"/>
              </a:lnSpc>
              <a:spcBef>
                <a:spcPts val="0"/>
              </a:spcBef>
              <a:spcAft>
                <a:spcPts val="0"/>
              </a:spcAft>
              <a:buClr>
                <a:srgbClr val="3D3D3D"/>
              </a:buClr>
              <a:buSzPts val="2200"/>
              <a:buChar char="●"/>
            </a:pPr>
            <a:r>
              <a:rPr lang="en-US" sz="2200">
                <a:solidFill>
                  <a:srgbClr val="3D3D3D"/>
                </a:solidFill>
              </a:rPr>
              <a:t>GeoLab offers two instance sizes: </a:t>
            </a:r>
            <a:endParaRPr sz="2200">
              <a:solidFill>
                <a:srgbClr val="3D3D3D"/>
              </a:solidFill>
            </a:endParaRPr>
          </a:p>
          <a:p>
            <a:pPr indent="-349250" lvl="1" marL="914400" rtl="0" algn="l">
              <a:lnSpc>
                <a:spcPct val="115000"/>
              </a:lnSpc>
              <a:spcBef>
                <a:spcPts val="0"/>
              </a:spcBef>
              <a:spcAft>
                <a:spcPts val="0"/>
              </a:spcAft>
              <a:buClr>
                <a:srgbClr val="3D3D3D"/>
              </a:buClr>
              <a:buSzPts val="1900"/>
              <a:buChar char="○"/>
            </a:pPr>
            <a:r>
              <a:rPr lang="en-US" sz="1900">
                <a:solidFill>
                  <a:srgbClr val="3D3D3D"/>
                </a:solidFill>
              </a:rPr>
              <a:t>Small Shared: 1-4 CPU, 8-32 GB </a:t>
            </a:r>
            <a:endParaRPr sz="1900">
              <a:solidFill>
                <a:srgbClr val="3D3D3D"/>
              </a:solidFill>
            </a:endParaRPr>
          </a:p>
          <a:p>
            <a:pPr indent="-349250" lvl="1" marL="914400" rtl="0" algn="l">
              <a:lnSpc>
                <a:spcPct val="115000"/>
              </a:lnSpc>
              <a:spcBef>
                <a:spcPts val="0"/>
              </a:spcBef>
              <a:spcAft>
                <a:spcPts val="0"/>
              </a:spcAft>
              <a:buClr>
                <a:srgbClr val="3D3D3D"/>
              </a:buClr>
              <a:buSzPts val="1900"/>
              <a:buChar char="○"/>
            </a:pPr>
            <a:r>
              <a:rPr lang="en-US" sz="1900">
                <a:solidFill>
                  <a:srgbClr val="3D3D3D"/>
                </a:solidFill>
              </a:rPr>
              <a:t>Small Dedicated: 4 CPU, 32 GB</a:t>
            </a:r>
            <a:endParaRPr sz="1900">
              <a:solidFill>
                <a:srgbClr val="3D3D3D"/>
              </a:solidFill>
            </a:endParaRPr>
          </a:p>
          <a:p>
            <a:pPr indent="-228600" lvl="1" marL="914400" rtl="0" algn="l">
              <a:spcBef>
                <a:spcPts val="400"/>
              </a:spcBef>
              <a:spcAft>
                <a:spcPts val="0"/>
              </a:spcAft>
              <a:buSzPts val="1400"/>
              <a:buFont typeface="Courier New"/>
              <a:buNone/>
            </a:pPr>
            <a:r>
              <a:t/>
            </a:r>
            <a:endParaRPr sz="1900">
              <a:solidFill>
                <a:schemeClr val="dk1"/>
              </a:solidFill>
            </a:endParaRPr>
          </a:p>
          <a:p>
            <a:pPr indent="-228600" lvl="0" marL="457200" rtl="0" algn="l">
              <a:lnSpc>
                <a:spcPct val="90000"/>
              </a:lnSpc>
              <a:spcBef>
                <a:spcPts val="800"/>
              </a:spcBef>
              <a:spcAft>
                <a:spcPts val="0"/>
              </a:spcAft>
              <a:buClr>
                <a:srgbClr val="3D3D3D"/>
              </a:buClr>
              <a:buSzPts val="1400"/>
              <a:buNone/>
            </a:pPr>
            <a:r>
              <a:t/>
            </a:r>
            <a:endParaRPr sz="26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556"/>
              <a:buFont typeface="Arial"/>
              <a:buNone/>
            </a:pPr>
            <a:r>
              <a:rPr lang="en-US"/>
              <a:t>GeoLab: Read the Docs</a:t>
            </a:r>
            <a:endParaRPr/>
          </a:p>
        </p:txBody>
      </p:sp>
      <p:sp>
        <p:nvSpPr>
          <p:cNvPr id="247" name="Google Shape;247;p40"/>
          <p:cNvSpPr txBox="1"/>
          <p:nvPr>
            <p:ph idx="1" type="body"/>
          </p:nvPr>
        </p:nvSpPr>
        <p:spPr>
          <a:xfrm>
            <a:off x="628662" y="687566"/>
            <a:ext cx="7886700" cy="4136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None/>
            </a:pPr>
            <a:r>
              <a:rPr lang="en-US" sz="2200" u="sng">
                <a:solidFill>
                  <a:schemeClr val="hlink"/>
                </a:solidFill>
                <a:hlinkClick r:id="rId3"/>
              </a:rPr>
              <a:t>https://docs.earthscope.org/projects/GeoLab</a:t>
            </a:r>
            <a:r>
              <a:rPr lang="en-US" sz="2200"/>
              <a:t> </a:t>
            </a:r>
            <a:endParaRPr sz="2200">
              <a:solidFill>
                <a:srgbClr val="000000"/>
              </a:solidFill>
            </a:endParaRPr>
          </a:p>
          <a:p>
            <a:pPr indent="-228600" lvl="0" marL="457200" rtl="0" algn="just">
              <a:lnSpc>
                <a:spcPct val="90000"/>
              </a:lnSpc>
              <a:spcBef>
                <a:spcPts val="800"/>
              </a:spcBef>
              <a:spcAft>
                <a:spcPts val="0"/>
              </a:spcAft>
              <a:buSzPts val="1400"/>
              <a:buNone/>
            </a:pPr>
            <a:r>
              <a:t/>
            </a:r>
            <a:endParaRPr sz="2200">
              <a:solidFill>
                <a:srgbClr val="000000"/>
              </a:solidFill>
            </a:endParaRPr>
          </a:p>
          <a:p>
            <a:pPr indent="-228600" lvl="0" marL="457200" rtl="0" algn="just">
              <a:lnSpc>
                <a:spcPct val="90000"/>
              </a:lnSpc>
              <a:spcBef>
                <a:spcPts val="800"/>
              </a:spcBef>
              <a:spcAft>
                <a:spcPts val="0"/>
              </a:spcAft>
              <a:buSzPts val="1400"/>
              <a:buNone/>
            </a:pPr>
            <a:r>
              <a:t/>
            </a:r>
            <a:endParaRPr sz="2200">
              <a:solidFill>
                <a:srgbClr val="000000"/>
              </a:solidFill>
            </a:endParaRPr>
          </a:p>
        </p:txBody>
      </p:sp>
      <p:pic>
        <p:nvPicPr>
          <p:cNvPr id="248" name="Google Shape;248;p40" title="Screenshot 2025-04-28 at 11.10.12 AM.png"/>
          <p:cNvPicPr preferRelativeResize="0"/>
          <p:nvPr/>
        </p:nvPicPr>
        <p:blipFill>
          <a:blip r:embed="rId4">
            <a:alphaModFix/>
          </a:blip>
          <a:stretch>
            <a:fillRect/>
          </a:stretch>
        </p:blipFill>
        <p:spPr>
          <a:xfrm>
            <a:off x="689650" y="1107825"/>
            <a:ext cx="7886700" cy="39741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JupyterHub Tour</a:t>
            </a:r>
            <a:endParaRPr/>
          </a:p>
        </p:txBody>
      </p:sp>
      <p:pic>
        <p:nvPicPr>
          <p:cNvPr descr="A screenshot of a computer&#10;&#10;AI-generated content may be incorrect." id="254" name="Google Shape;254;p41"/>
          <p:cNvPicPr preferRelativeResize="0"/>
          <p:nvPr/>
        </p:nvPicPr>
        <p:blipFill rotWithShape="1">
          <a:blip r:embed="rId3">
            <a:alphaModFix/>
          </a:blip>
          <a:srcRect b="0" l="0" r="0" t="0"/>
          <a:stretch/>
        </p:blipFill>
        <p:spPr>
          <a:xfrm>
            <a:off x="1293429" y="842469"/>
            <a:ext cx="6557142" cy="39610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g357a8bc3c07_1_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accent2"/>
              </a:buClr>
              <a:buSzPts val="3200"/>
              <a:buFont typeface="Arial"/>
              <a:buNone/>
            </a:pPr>
            <a:r>
              <a:rPr lang="en-US">
                <a:solidFill>
                  <a:schemeClr val="accent2"/>
                </a:solidFill>
              </a:rPr>
              <a:t>Workshop Goals</a:t>
            </a:r>
            <a:endParaRPr/>
          </a:p>
        </p:txBody>
      </p:sp>
      <p:sp>
        <p:nvSpPr>
          <p:cNvPr id="54" name="Google Shape;54;g357a8bc3c07_1_0"/>
          <p:cNvSpPr txBox="1"/>
          <p:nvPr>
            <p:ph idx="1" type="body"/>
          </p:nvPr>
        </p:nvSpPr>
        <p:spPr>
          <a:xfrm>
            <a:off x="628662" y="829276"/>
            <a:ext cx="7886700" cy="3263400"/>
          </a:xfrm>
          <a:prstGeom prst="rect">
            <a:avLst/>
          </a:prstGeom>
        </p:spPr>
        <p:txBody>
          <a:bodyPr anchorCtr="0" anchor="t" bIns="34275" lIns="68575" spcFirstLastPara="1" rIns="68575" wrap="square" tIns="34275">
            <a:noAutofit/>
          </a:bodyPr>
          <a:lstStyle/>
          <a:p>
            <a:pPr indent="-342900" lvl="0" marL="457200" rtl="0" algn="l">
              <a:lnSpc>
                <a:spcPct val="80000"/>
              </a:lnSpc>
              <a:spcBef>
                <a:spcPts val="1200"/>
              </a:spcBef>
              <a:spcAft>
                <a:spcPts val="0"/>
              </a:spcAft>
              <a:buSzPts val="1800"/>
              <a:buChar char="●"/>
            </a:pPr>
            <a:r>
              <a:rPr lang="en-US" sz="2400"/>
              <a:t>Navigate and work within the GeoLab cloud computing environment</a:t>
            </a:r>
            <a:endParaRPr sz="2400"/>
          </a:p>
          <a:p>
            <a:pPr indent="-342900" lvl="0" marL="457200" rtl="0" algn="l">
              <a:lnSpc>
                <a:spcPct val="80000"/>
              </a:lnSpc>
              <a:spcBef>
                <a:spcPts val="1200"/>
              </a:spcBef>
              <a:spcAft>
                <a:spcPts val="0"/>
              </a:spcAft>
              <a:buSzPts val="1800"/>
              <a:buChar char="●"/>
            </a:pPr>
            <a:r>
              <a:rPr lang="en-US" sz="2400"/>
              <a:t>Access and analyze seismic and geodetic data</a:t>
            </a:r>
            <a:endParaRPr sz="2400"/>
          </a:p>
          <a:p>
            <a:pPr indent="-342900" lvl="0" marL="457200" rtl="0" algn="l">
              <a:lnSpc>
                <a:spcPct val="80000"/>
              </a:lnSpc>
              <a:spcBef>
                <a:spcPts val="1200"/>
              </a:spcBef>
              <a:spcAft>
                <a:spcPts val="0"/>
              </a:spcAft>
              <a:buSzPts val="1800"/>
              <a:buChar char="●"/>
            </a:pPr>
            <a:r>
              <a:rPr lang="en-US" sz="2400"/>
              <a:t>Use Jupyter Notebooks to explore, process, and analyze data</a:t>
            </a:r>
            <a:endParaRPr sz="2400"/>
          </a:p>
          <a:p>
            <a:pPr indent="-342900" lvl="0" marL="457200" rtl="0" algn="l">
              <a:lnSpc>
                <a:spcPct val="80000"/>
              </a:lnSpc>
              <a:spcBef>
                <a:spcPts val="1200"/>
              </a:spcBef>
              <a:spcAft>
                <a:spcPts val="0"/>
              </a:spcAft>
              <a:buSzPts val="1800"/>
              <a:buChar char="●"/>
            </a:pPr>
            <a:r>
              <a:rPr lang="en-US" sz="2400"/>
              <a:t>Understand core cloud concepts and how they apply to your research</a:t>
            </a:r>
            <a:endParaRPr sz="2400"/>
          </a:p>
          <a:p>
            <a:pPr indent="-342900" lvl="0" marL="457200" rtl="0" algn="l">
              <a:lnSpc>
                <a:spcPct val="80000"/>
              </a:lnSpc>
              <a:spcBef>
                <a:spcPts val="1200"/>
              </a:spcBef>
              <a:spcAft>
                <a:spcPts val="0"/>
              </a:spcAft>
              <a:buSzPts val="1800"/>
              <a:buChar char="●"/>
            </a:pPr>
            <a:r>
              <a:rPr lang="en-US" sz="2400"/>
              <a:t>Compare local vs. cloud workflows for efficiency and scalability</a:t>
            </a:r>
            <a:endParaRPr sz="2400"/>
          </a:p>
          <a:p>
            <a:pPr indent="-342900" lvl="0" marL="457200" rtl="0" algn="l">
              <a:lnSpc>
                <a:spcPct val="80000"/>
              </a:lnSpc>
              <a:spcBef>
                <a:spcPts val="1200"/>
              </a:spcBef>
              <a:spcAft>
                <a:spcPts val="0"/>
              </a:spcAft>
              <a:buSzPts val="1800"/>
              <a:buChar char="●"/>
            </a:pPr>
            <a:r>
              <a:rPr lang="en-US" sz="2400"/>
              <a:t>Identify next steps and resources for after the workshop</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GeoLab Tour</a:t>
            </a:r>
            <a:endParaRPr/>
          </a:p>
        </p:txBody>
      </p:sp>
      <p:sp>
        <p:nvSpPr>
          <p:cNvPr id="260" name="Google Shape;260;p42"/>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t/>
            </a:r>
            <a:endParaRPr/>
          </a:p>
        </p:txBody>
      </p:sp>
      <p:pic>
        <p:nvPicPr>
          <p:cNvPr id="261" name="Google Shape;261;p42"/>
          <p:cNvPicPr preferRelativeResize="0"/>
          <p:nvPr/>
        </p:nvPicPr>
        <p:blipFill rotWithShape="1">
          <a:blip r:embed="rId3">
            <a:alphaModFix/>
          </a:blip>
          <a:srcRect b="0" l="0" r="0" t="0"/>
          <a:stretch/>
        </p:blipFill>
        <p:spPr>
          <a:xfrm>
            <a:off x="603688" y="1244162"/>
            <a:ext cx="2438400" cy="1866900"/>
          </a:xfrm>
          <a:prstGeom prst="rect">
            <a:avLst/>
          </a:prstGeom>
          <a:noFill/>
          <a:ln>
            <a:noFill/>
          </a:ln>
        </p:spPr>
      </p:pic>
      <p:pic>
        <p:nvPicPr>
          <p:cNvPr id="262" name="Google Shape;262;p42"/>
          <p:cNvPicPr preferRelativeResize="0"/>
          <p:nvPr/>
        </p:nvPicPr>
        <p:blipFill rotWithShape="1">
          <a:blip r:embed="rId4">
            <a:alphaModFix/>
          </a:blip>
          <a:srcRect b="0" l="0" r="0" t="0"/>
          <a:stretch/>
        </p:blipFill>
        <p:spPr>
          <a:xfrm>
            <a:off x="3584520" y="1251881"/>
            <a:ext cx="2447925" cy="2028825"/>
          </a:xfrm>
          <a:prstGeom prst="rect">
            <a:avLst/>
          </a:prstGeom>
          <a:noFill/>
          <a:ln>
            <a:noFill/>
          </a:ln>
        </p:spPr>
      </p:pic>
      <p:pic>
        <p:nvPicPr>
          <p:cNvPr id="263" name="Google Shape;263;p42"/>
          <p:cNvPicPr preferRelativeResize="0"/>
          <p:nvPr/>
        </p:nvPicPr>
        <p:blipFill rotWithShape="1">
          <a:blip r:embed="rId5">
            <a:alphaModFix/>
          </a:blip>
          <a:srcRect b="0" l="0" r="0" t="0"/>
          <a:stretch/>
        </p:blipFill>
        <p:spPr>
          <a:xfrm>
            <a:off x="6622174" y="1245804"/>
            <a:ext cx="1752600" cy="2533650"/>
          </a:xfrm>
          <a:prstGeom prst="rect">
            <a:avLst/>
          </a:prstGeom>
          <a:noFill/>
          <a:ln>
            <a:noFill/>
          </a:ln>
        </p:spPr>
      </p:pic>
      <p:pic>
        <p:nvPicPr>
          <p:cNvPr id="264" name="Google Shape;264;p42"/>
          <p:cNvPicPr preferRelativeResize="0"/>
          <p:nvPr/>
        </p:nvPicPr>
        <p:blipFill rotWithShape="1">
          <a:blip r:embed="rId6">
            <a:alphaModFix/>
          </a:blip>
          <a:srcRect b="0" l="0" r="0" t="0"/>
          <a:stretch/>
        </p:blipFill>
        <p:spPr>
          <a:xfrm>
            <a:off x="1589690" y="4021521"/>
            <a:ext cx="5905500" cy="647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4e37964f1c_0_3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Collaboration with Git</a:t>
            </a:r>
            <a:endParaRPr/>
          </a:p>
        </p:txBody>
      </p:sp>
      <p:sp>
        <p:nvSpPr>
          <p:cNvPr id="270" name="Google Shape;270;g34e37964f1c_0_34"/>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sz="2400">
                <a:solidFill>
                  <a:srgbClr val="3D3D3D"/>
                </a:solidFill>
              </a:rPr>
              <a:t>Git is a version control system that:</a:t>
            </a:r>
            <a:endParaRPr sz="2400">
              <a:solidFill>
                <a:srgbClr val="3D3D3D"/>
              </a:solidFill>
            </a:endParaRPr>
          </a:p>
          <a:p>
            <a:pPr indent="-365125" lvl="0" marL="457200" rtl="0" algn="l">
              <a:lnSpc>
                <a:spcPct val="115000"/>
              </a:lnSpc>
              <a:spcBef>
                <a:spcPts val="800"/>
              </a:spcBef>
              <a:spcAft>
                <a:spcPts val="0"/>
              </a:spcAft>
              <a:buClr>
                <a:srgbClr val="3D3D3D"/>
              </a:buClr>
              <a:buSzPts val="2150"/>
              <a:buChar char="●"/>
            </a:pPr>
            <a:r>
              <a:rPr lang="en-US" sz="2150">
                <a:solidFill>
                  <a:srgbClr val="3D3D3D"/>
                </a:solidFill>
                <a:highlight>
                  <a:srgbClr val="FFFFFF"/>
                </a:highlight>
              </a:rPr>
              <a:t>Tracks code changes in files</a:t>
            </a:r>
            <a:endParaRPr sz="2150">
              <a:solidFill>
                <a:srgbClr val="3D3D3D"/>
              </a:solidFill>
              <a:highlight>
                <a:srgbClr val="FFFFFF"/>
              </a:highlight>
            </a:endParaRPr>
          </a:p>
          <a:p>
            <a:pPr indent="-365125" lvl="0" marL="457200" rtl="0" algn="l">
              <a:lnSpc>
                <a:spcPct val="115000"/>
              </a:lnSpc>
              <a:spcBef>
                <a:spcPts val="0"/>
              </a:spcBef>
              <a:spcAft>
                <a:spcPts val="0"/>
              </a:spcAft>
              <a:buClr>
                <a:srgbClr val="3D3D3D"/>
              </a:buClr>
              <a:buSzPts val="2150"/>
              <a:buChar char="●"/>
            </a:pPr>
            <a:r>
              <a:rPr lang="en-US" sz="2150">
                <a:solidFill>
                  <a:srgbClr val="3D3D3D"/>
                </a:solidFill>
                <a:highlight>
                  <a:srgbClr val="FFFFFF"/>
                </a:highlight>
              </a:rPr>
              <a:t>Tracks who made changes</a:t>
            </a:r>
            <a:endParaRPr sz="2150">
              <a:solidFill>
                <a:srgbClr val="3D3D3D"/>
              </a:solidFill>
              <a:highlight>
                <a:srgbClr val="FFFFFF"/>
              </a:highlight>
            </a:endParaRPr>
          </a:p>
          <a:p>
            <a:pPr indent="-365125" lvl="0" marL="457200" rtl="0" algn="l">
              <a:lnSpc>
                <a:spcPct val="115000"/>
              </a:lnSpc>
              <a:spcBef>
                <a:spcPts val="0"/>
              </a:spcBef>
              <a:spcAft>
                <a:spcPts val="0"/>
              </a:spcAft>
              <a:buClr>
                <a:srgbClr val="3D3D3D"/>
              </a:buClr>
              <a:buSzPts val="2150"/>
              <a:buChar char="●"/>
            </a:pPr>
            <a:r>
              <a:rPr lang="en-US" sz="2150">
                <a:solidFill>
                  <a:srgbClr val="3D3D3D"/>
                </a:solidFill>
                <a:highlight>
                  <a:srgbClr val="FFFFFF"/>
                </a:highlight>
              </a:rPr>
              <a:t>Enables coding collaboration</a:t>
            </a:r>
            <a:endParaRPr sz="2150">
              <a:solidFill>
                <a:srgbClr val="3D3D3D"/>
              </a:solidFill>
              <a:highlight>
                <a:srgbClr val="FFFFFF"/>
              </a:highlight>
            </a:endParaRPr>
          </a:p>
          <a:p>
            <a:pPr indent="0" lvl="0" marL="0" rtl="0" algn="l">
              <a:spcBef>
                <a:spcPts val="800"/>
              </a:spcBef>
              <a:spcAft>
                <a:spcPts val="0"/>
              </a:spcAft>
              <a:buNone/>
            </a:pPr>
            <a:r>
              <a:t/>
            </a:r>
            <a:endParaRPr sz="2150">
              <a:solidFill>
                <a:srgbClr val="3D3D3D"/>
              </a:solidFill>
              <a:highlight>
                <a:srgbClr val="FFFFFF"/>
              </a:highlight>
            </a:endParaRPr>
          </a:p>
          <a:p>
            <a:pPr indent="0" lvl="0" marL="0" rtl="0" algn="l">
              <a:spcBef>
                <a:spcPts val="800"/>
              </a:spcBef>
              <a:spcAft>
                <a:spcPts val="0"/>
              </a:spcAft>
              <a:buNone/>
            </a:pPr>
            <a:r>
              <a:rPr lang="en-US" sz="2150">
                <a:solidFill>
                  <a:srgbClr val="3D3D3D"/>
                </a:solidFill>
                <a:highlight>
                  <a:srgbClr val="FFFFFF"/>
                </a:highlight>
              </a:rPr>
              <a:t>Two commonly used git providers</a:t>
            </a:r>
            <a:endParaRPr sz="2150">
              <a:solidFill>
                <a:srgbClr val="3D3D3D"/>
              </a:solidFill>
              <a:highlight>
                <a:srgbClr val="FFFFFF"/>
              </a:highlight>
            </a:endParaRPr>
          </a:p>
          <a:p>
            <a:pPr indent="-365125" lvl="0" marL="457200" rtl="0" algn="l">
              <a:lnSpc>
                <a:spcPct val="115000"/>
              </a:lnSpc>
              <a:spcBef>
                <a:spcPts val="800"/>
              </a:spcBef>
              <a:spcAft>
                <a:spcPts val="0"/>
              </a:spcAft>
              <a:buClr>
                <a:srgbClr val="3D3D3D"/>
              </a:buClr>
              <a:buSzPts val="2150"/>
              <a:buChar char="●"/>
            </a:pPr>
            <a:r>
              <a:rPr lang="en-US" sz="2150">
                <a:solidFill>
                  <a:srgbClr val="3D3D3D"/>
                </a:solidFill>
                <a:highlight>
                  <a:srgbClr val="FFFFFF"/>
                </a:highlight>
              </a:rPr>
              <a:t>GitHub</a:t>
            </a:r>
            <a:endParaRPr sz="2150">
              <a:solidFill>
                <a:srgbClr val="3D3D3D"/>
              </a:solidFill>
              <a:highlight>
                <a:srgbClr val="FFFFFF"/>
              </a:highlight>
            </a:endParaRPr>
          </a:p>
          <a:p>
            <a:pPr indent="-365125" lvl="0" marL="457200" rtl="0" algn="l">
              <a:lnSpc>
                <a:spcPct val="115000"/>
              </a:lnSpc>
              <a:spcBef>
                <a:spcPts val="0"/>
              </a:spcBef>
              <a:spcAft>
                <a:spcPts val="0"/>
              </a:spcAft>
              <a:buClr>
                <a:srgbClr val="3D3D3D"/>
              </a:buClr>
              <a:buSzPts val="2150"/>
              <a:buChar char="●"/>
            </a:pPr>
            <a:r>
              <a:rPr lang="en-US" sz="2150">
                <a:solidFill>
                  <a:srgbClr val="3D3D3D"/>
                </a:solidFill>
                <a:highlight>
                  <a:srgbClr val="FFFFFF"/>
                </a:highlight>
              </a:rPr>
              <a:t>GitLab</a:t>
            </a:r>
            <a:endParaRPr sz="2150">
              <a:solidFill>
                <a:srgbClr val="3D3D3D"/>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4f8c07e486_0_18"/>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Getting Started with git</a:t>
            </a:r>
            <a:endParaRPr/>
          </a:p>
        </p:txBody>
      </p:sp>
      <p:pic>
        <p:nvPicPr>
          <p:cNvPr id="276" name="Google Shape;276;g34f8c07e486_0_18" title="Screenshot 2025-04-25 at 5.24.27 PM.png"/>
          <p:cNvPicPr preferRelativeResize="0"/>
          <p:nvPr/>
        </p:nvPicPr>
        <p:blipFill>
          <a:blip r:embed="rId3">
            <a:alphaModFix/>
          </a:blip>
          <a:stretch>
            <a:fillRect/>
          </a:stretch>
        </p:blipFill>
        <p:spPr>
          <a:xfrm>
            <a:off x="606278" y="958328"/>
            <a:ext cx="2519650" cy="3628775"/>
          </a:xfrm>
          <a:prstGeom prst="rect">
            <a:avLst/>
          </a:prstGeom>
          <a:noFill/>
          <a:ln>
            <a:noFill/>
          </a:ln>
        </p:spPr>
      </p:pic>
      <p:pic>
        <p:nvPicPr>
          <p:cNvPr id="277" name="Google Shape;277;g34f8c07e486_0_18" title="Screenshot 2025-04-25 at 7.20.21 PM.png"/>
          <p:cNvPicPr preferRelativeResize="0"/>
          <p:nvPr/>
        </p:nvPicPr>
        <p:blipFill>
          <a:blip r:embed="rId4">
            <a:alphaModFix/>
          </a:blip>
          <a:stretch>
            <a:fillRect/>
          </a:stretch>
        </p:blipFill>
        <p:spPr>
          <a:xfrm>
            <a:off x="3803679" y="1848785"/>
            <a:ext cx="4953000" cy="184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4f8c07e486_0_27"/>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Clone repository</a:t>
            </a:r>
            <a:endParaRPr/>
          </a:p>
        </p:txBody>
      </p:sp>
      <p:sp>
        <p:nvSpPr>
          <p:cNvPr id="283" name="Google Shape;283;g34f8c07e486_0_27"/>
          <p:cNvSpPr txBox="1"/>
          <p:nvPr>
            <p:ph idx="1" type="body"/>
          </p:nvPr>
        </p:nvSpPr>
        <p:spPr>
          <a:xfrm>
            <a:off x="628650" y="819125"/>
            <a:ext cx="7886700" cy="5115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US" sz="3200" u="sng">
                <a:solidFill>
                  <a:schemeClr val="hlink"/>
                </a:solidFill>
                <a:hlinkClick r:id="rId3"/>
              </a:rPr>
              <a:t>https://github.com/spara/cloud-101-geolab</a:t>
            </a:r>
            <a:endParaRPr sz="3200"/>
          </a:p>
        </p:txBody>
      </p:sp>
      <p:pic>
        <p:nvPicPr>
          <p:cNvPr id="284" name="Google Shape;284;g34f8c07e486_0_27" title="Screenshot 2025-04-25 at 5.25.40 PM.png"/>
          <p:cNvPicPr preferRelativeResize="0"/>
          <p:nvPr/>
        </p:nvPicPr>
        <p:blipFill>
          <a:blip r:embed="rId4">
            <a:alphaModFix/>
          </a:blip>
          <a:stretch>
            <a:fillRect/>
          </a:stretch>
        </p:blipFill>
        <p:spPr>
          <a:xfrm>
            <a:off x="859000" y="1624450"/>
            <a:ext cx="7758101" cy="5035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4f8c07e486_0_3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Clone repository</a:t>
            </a:r>
            <a:endParaRPr/>
          </a:p>
        </p:txBody>
      </p:sp>
      <p:sp>
        <p:nvSpPr>
          <p:cNvPr id="290" name="Google Shape;290;g34f8c07e486_0_34"/>
          <p:cNvSpPr txBox="1"/>
          <p:nvPr>
            <p:ph idx="1" type="body"/>
          </p:nvPr>
        </p:nvSpPr>
        <p:spPr>
          <a:xfrm>
            <a:off x="272475" y="1098350"/>
            <a:ext cx="8787600" cy="59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US" sz="2800"/>
              <a:t>git clone https://github.com/spara/cloud-101-geolab.git</a:t>
            </a:r>
            <a:endParaRPr sz="2300"/>
          </a:p>
        </p:txBody>
      </p:sp>
      <p:pic>
        <p:nvPicPr>
          <p:cNvPr id="291" name="Google Shape;291;g34f8c07e486_0_34" title="Screenshot 2025-04-25 at 8.42.22 PM.png"/>
          <p:cNvPicPr preferRelativeResize="0"/>
          <p:nvPr/>
        </p:nvPicPr>
        <p:blipFill>
          <a:blip r:embed="rId3">
            <a:alphaModFix/>
          </a:blip>
          <a:stretch>
            <a:fillRect/>
          </a:stretch>
        </p:blipFill>
        <p:spPr>
          <a:xfrm>
            <a:off x="246675" y="2687776"/>
            <a:ext cx="8839203" cy="16654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37358C"/>
              </a:buClr>
              <a:buSzPct val="111111"/>
              <a:buFont typeface="Arial"/>
              <a:buNone/>
            </a:pPr>
            <a:r>
              <a:rPr lang="en-US"/>
              <a:t>Python and obspy follow along</a:t>
            </a:r>
            <a:endParaRPr/>
          </a:p>
        </p:txBody>
      </p:sp>
      <p:pic>
        <p:nvPicPr>
          <p:cNvPr descr="A screenshot of a computer screen&#10;&#10;AI-generated content may be incorrect." id="297" name="Google Shape;297;p46"/>
          <p:cNvPicPr preferRelativeResize="0"/>
          <p:nvPr/>
        </p:nvPicPr>
        <p:blipFill rotWithShape="1">
          <a:blip r:embed="rId3">
            <a:alphaModFix/>
          </a:blip>
          <a:srcRect b="0" l="0" r="0" t="0"/>
          <a:stretch/>
        </p:blipFill>
        <p:spPr>
          <a:xfrm>
            <a:off x="5122083" y="970471"/>
            <a:ext cx="3299306" cy="3881888"/>
          </a:xfrm>
          <a:prstGeom prst="rect">
            <a:avLst/>
          </a:prstGeom>
          <a:noFill/>
          <a:ln>
            <a:noFill/>
          </a:ln>
        </p:spPr>
      </p:pic>
      <p:pic>
        <p:nvPicPr>
          <p:cNvPr id="298" name="Google Shape;298;p46"/>
          <p:cNvPicPr preferRelativeResize="0"/>
          <p:nvPr/>
        </p:nvPicPr>
        <p:blipFill rotWithShape="1">
          <a:blip r:embed="rId4">
            <a:alphaModFix/>
          </a:blip>
          <a:srcRect b="0" l="0" r="0" t="0"/>
          <a:stretch/>
        </p:blipFill>
        <p:spPr>
          <a:xfrm>
            <a:off x="518843" y="970291"/>
            <a:ext cx="4418522" cy="33323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5676816fc4_1_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556"/>
              <a:buFont typeface="Arial"/>
              <a:buNone/>
            </a:pPr>
            <a:r>
              <a:rPr lang="en-US"/>
              <a:t>Take 5 minutes to Reflect</a:t>
            </a:r>
            <a:endParaRPr/>
          </a:p>
        </p:txBody>
      </p:sp>
      <p:sp>
        <p:nvSpPr>
          <p:cNvPr id="304" name="Google Shape;304;g35676816fc4_1_0"/>
          <p:cNvSpPr txBox="1"/>
          <p:nvPr>
            <p:ph idx="4294967295" type="body"/>
          </p:nvPr>
        </p:nvSpPr>
        <p:spPr>
          <a:xfrm>
            <a:off x="606274" y="1021350"/>
            <a:ext cx="8013300" cy="3263400"/>
          </a:xfrm>
          <a:prstGeom prst="rect">
            <a:avLst/>
          </a:prstGeom>
        </p:spPr>
        <p:txBody>
          <a:bodyPr anchorCtr="0" anchor="t" bIns="34275" lIns="68575" spcFirstLastPara="1" rIns="68575" wrap="square" tIns="34275">
            <a:normAutofit/>
          </a:bodyPr>
          <a:lstStyle/>
          <a:p>
            <a:pPr indent="-368300" lvl="0" marL="457200" rtl="0" algn="l">
              <a:lnSpc>
                <a:spcPct val="100000"/>
              </a:lnSpc>
              <a:spcBef>
                <a:spcPts val="1200"/>
              </a:spcBef>
              <a:spcAft>
                <a:spcPts val="0"/>
              </a:spcAft>
              <a:buSzPts val="2200"/>
              <a:buChar char="●"/>
            </a:pPr>
            <a:r>
              <a:rPr lang="en-US" sz="2200"/>
              <a:t>Please take 5 minutes to complete the short reflection linked in the online agenda</a:t>
            </a:r>
            <a:endParaRPr sz="2200"/>
          </a:p>
          <a:p>
            <a:pPr indent="-368300" lvl="0" marL="457200" rtl="0" algn="l">
              <a:lnSpc>
                <a:spcPct val="100000"/>
              </a:lnSpc>
              <a:spcBef>
                <a:spcPts val="1200"/>
              </a:spcBef>
              <a:spcAft>
                <a:spcPts val="0"/>
              </a:spcAft>
              <a:buSzPts val="2200"/>
              <a:buChar char="●"/>
            </a:pPr>
            <a:r>
              <a:rPr lang="en-US" sz="2200"/>
              <a:t>Your responses will help us understand what’s connecting and what still feels unclear</a:t>
            </a:r>
            <a:endParaRPr sz="2200"/>
          </a:p>
          <a:p>
            <a:pPr indent="-368300" lvl="0" marL="457200" rtl="0" algn="l">
              <a:lnSpc>
                <a:spcPct val="100000"/>
              </a:lnSpc>
              <a:spcBef>
                <a:spcPts val="1200"/>
              </a:spcBef>
              <a:spcAft>
                <a:spcPts val="0"/>
              </a:spcAft>
              <a:buSzPts val="2200"/>
              <a:buChar char="●"/>
            </a:pPr>
            <a:r>
              <a:rPr lang="en-US" sz="2200"/>
              <a:t>Please open the link in the agenda under </a:t>
            </a:r>
            <a:r>
              <a:rPr b="1" lang="en-US" sz="2200"/>
              <a:t>hour 2</a:t>
            </a:r>
            <a:r>
              <a:rPr lang="en-US" sz="2200"/>
              <a:t> to begin</a:t>
            </a:r>
            <a:endParaRPr sz="2200"/>
          </a:p>
          <a:p>
            <a:pPr indent="0" lvl="0" marL="0" rtl="0" algn="l">
              <a:lnSpc>
                <a:spcPct val="100000"/>
              </a:lnSpc>
              <a:spcBef>
                <a:spcPts val="1200"/>
              </a:spcBef>
              <a:spcAft>
                <a:spcPts val="0"/>
              </a:spcAft>
              <a:buNone/>
            </a:pPr>
            <a:r>
              <a:t/>
            </a:r>
            <a:endParaRPr sz="2200"/>
          </a:p>
          <a:p>
            <a:pPr indent="457200" lvl="0" marL="0" rtl="0" algn="l">
              <a:lnSpc>
                <a:spcPct val="100000"/>
              </a:lnSpc>
              <a:spcBef>
                <a:spcPts val="1200"/>
              </a:spcBef>
              <a:spcAft>
                <a:spcPts val="0"/>
              </a:spcAft>
              <a:buNone/>
            </a:pPr>
            <a:r>
              <a:rPr lang="en-US" sz="2200">
                <a:solidFill>
                  <a:schemeClr val="accent1"/>
                </a:solidFill>
              </a:rPr>
              <a:t>earthscope.org/cloud-101</a:t>
            </a:r>
            <a:endParaRPr sz="2200">
              <a:solidFill>
                <a:schemeClr val="accent1"/>
              </a:solidFill>
            </a:endParaRPr>
          </a:p>
        </p:txBody>
      </p:sp>
      <p:pic>
        <p:nvPicPr>
          <p:cNvPr id="305" name="Google Shape;305;g35676816fc4_1_0"/>
          <p:cNvPicPr preferRelativeResize="0"/>
          <p:nvPr/>
        </p:nvPicPr>
        <p:blipFill>
          <a:blip r:embed="rId3">
            <a:alphaModFix/>
          </a:blip>
          <a:stretch>
            <a:fillRect/>
          </a:stretch>
        </p:blipFill>
        <p:spPr>
          <a:xfrm>
            <a:off x="4889472" y="3214550"/>
            <a:ext cx="3006674" cy="2403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276750" y="1823550"/>
            <a:ext cx="8590500" cy="1496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7358C"/>
              </a:buClr>
              <a:buSzPts val="3556"/>
              <a:buFont typeface="Arial"/>
              <a:buNone/>
            </a:pPr>
            <a:r>
              <a:rPr lang="en-US" sz="4800">
                <a:solidFill>
                  <a:schemeClr val="accent2"/>
                </a:solidFill>
              </a:rPr>
              <a:t>Adapting Geophysics Workflows for the Cloud</a:t>
            </a:r>
            <a:endParaRPr sz="4800">
              <a:solidFill>
                <a:schemeClr val="accen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EarthScope API</a:t>
            </a:r>
            <a:endParaRPr/>
          </a:p>
        </p:txBody>
      </p:sp>
      <p:sp>
        <p:nvSpPr>
          <p:cNvPr id="316" name="Google Shape;316;p44"/>
          <p:cNvSpPr txBox="1"/>
          <p:nvPr>
            <p:ph idx="1" type="body"/>
          </p:nvPr>
        </p:nvSpPr>
        <p:spPr>
          <a:xfrm>
            <a:off x="606287" y="872546"/>
            <a:ext cx="7886700" cy="3985861"/>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Clr>
                <a:srgbClr val="3D3D3D"/>
              </a:buClr>
              <a:buSzPts val="1400"/>
              <a:buNone/>
            </a:pPr>
            <a:r>
              <a:rPr lang="en-US" sz="2400"/>
              <a:t>The beta API is available at </a:t>
            </a:r>
            <a:r>
              <a:rPr lang="en-US" sz="2400" u="sng">
                <a:solidFill>
                  <a:schemeClr val="hlink"/>
                </a:solidFill>
                <a:hlinkClick r:id="rId3"/>
              </a:rPr>
              <a:t>api.earthscope.org</a:t>
            </a:r>
            <a:r>
              <a:rPr lang="en-US" sz="2400"/>
              <a:t>. </a:t>
            </a:r>
            <a:endParaRPr b="1" sz="2400">
              <a:solidFill>
                <a:srgbClr val="37358C"/>
              </a:solidFill>
            </a:endParaRPr>
          </a:p>
          <a:p>
            <a:pPr indent="-381000" lvl="0" marL="457200" rtl="0" algn="l">
              <a:lnSpc>
                <a:spcPct val="115000"/>
              </a:lnSpc>
              <a:spcBef>
                <a:spcPts val="800"/>
              </a:spcBef>
              <a:spcAft>
                <a:spcPts val="0"/>
              </a:spcAft>
              <a:buSzPts val="2400"/>
              <a:buChar char="●"/>
            </a:pPr>
            <a:r>
              <a:rPr lang="en-US" sz="2400"/>
              <a:t>APIs can be leveraged in any environment or language that can perform web queries</a:t>
            </a:r>
            <a:endParaRPr/>
          </a:p>
          <a:p>
            <a:pPr indent="-381000" lvl="0" marL="457200" rtl="0" algn="l">
              <a:lnSpc>
                <a:spcPct val="115000"/>
              </a:lnSpc>
              <a:spcBef>
                <a:spcPts val="0"/>
              </a:spcBef>
              <a:spcAft>
                <a:spcPts val="0"/>
              </a:spcAft>
              <a:buSzPts val="2400"/>
              <a:buChar char="●"/>
            </a:pPr>
            <a:r>
              <a:rPr lang="en-US" sz="2400"/>
              <a:t>Example queries and syntax assist constructing cURL or Wget command line arguments.</a:t>
            </a:r>
            <a:endParaRPr/>
          </a:p>
          <a:p>
            <a:pPr indent="-381000" lvl="0" marL="457200" rtl="0" algn="l">
              <a:lnSpc>
                <a:spcPct val="115000"/>
              </a:lnSpc>
              <a:spcBef>
                <a:spcPts val="0"/>
              </a:spcBef>
              <a:spcAft>
                <a:spcPts val="0"/>
              </a:spcAft>
              <a:buSzPts val="2400"/>
              <a:buChar char="●"/>
            </a:pPr>
            <a:r>
              <a:rPr lang="en-US" sz="2400"/>
              <a:t>For GAGE data, the API (beta) supports querying of instantaneous position data from TileDB arrays. </a:t>
            </a:r>
            <a:endParaRPr/>
          </a:p>
          <a:p>
            <a:pPr indent="-381000" lvl="0" marL="457200" rtl="0" algn="l">
              <a:lnSpc>
                <a:spcPct val="115000"/>
              </a:lnSpc>
              <a:spcBef>
                <a:spcPts val="0"/>
              </a:spcBef>
              <a:spcAft>
                <a:spcPts val="0"/>
              </a:spcAft>
              <a:buSzPts val="2400"/>
              <a:buChar char="●"/>
            </a:pPr>
            <a:r>
              <a:rPr lang="en-US" sz="2400"/>
              <a:t>The API supports radial station search, Network, Station, and Stream lookup tools.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EarthScope API</a:t>
            </a:r>
            <a:endParaRPr/>
          </a:p>
        </p:txBody>
      </p:sp>
      <p:sp>
        <p:nvSpPr>
          <p:cNvPr id="322" name="Google Shape;322;p45"/>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t/>
            </a:r>
            <a:endParaRPr/>
          </a:p>
        </p:txBody>
      </p:sp>
      <p:pic>
        <p:nvPicPr>
          <p:cNvPr descr="A screenshot of a computer&#10;&#10;AI-generated content may be incorrect." id="323" name="Google Shape;323;p45"/>
          <p:cNvPicPr preferRelativeResize="0"/>
          <p:nvPr/>
        </p:nvPicPr>
        <p:blipFill rotWithShape="1">
          <a:blip r:embed="rId3">
            <a:alphaModFix/>
          </a:blip>
          <a:srcRect b="0" l="0" r="0" t="0"/>
          <a:stretch/>
        </p:blipFill>
        <p:spPr>
          <a:xfrm>
            <a:off x="1034971" y="842210"/>
            <a:ext cx="7074057" cy="42110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Cloud 101 Agenda</a:t>
            </a:r>
            <a:endParaRPr b="0">
              <a:solidFill>
                <a:srgbClr val="000000"/>
              </a:solidFill>
            </a:endParaRPr>
          </a:p>
        </p:txBody>
      </p:sp>
      <p:sp>
        <p:nvSpPr>
          <p:cNvPr id="60" name="Google Shape;60;p4"/>
          <p:cNvSpPr txBox="1"/>
          <p:nvPr>
            <p:ph idx="1" type="body"/>
          </p:nvPr>
        </p:nvSpPr>
        <p:spPr>
          <a:xfrm>
            <a:off x="579825" y="1013300"/>
            <a:ext cx="7886700" cy="3685200"/>
          </a:xfrm>
          <a:prstGeom prst="rect">
            <a:avLst/>
          </a:prstGeom>
          <a:noFill/>
          <a:ln>
            <a:noFill/>
          </a:ln>
        </p:spPr>
        <p:txBody>
          <a:bodyPr anchorCtr="0" anchor="t" bIns="34275" lIns="68575" spcFirstLastPara="1" rIns="68575" wrap="square" tIns="34275">
            <a:noAutofit/>
          </a:bodyPr>
          <a:lstStyle/>
          <a:p>
            <a:pPr indent="-228600" lvl="0" marL="457200" rtl="0" algn="l">
              <a:lnSpc>
                <a:spcPct val="115000"/>
              </a:lnSpc>
              <a:spcBef>
                <a:spcPts val="800"/>
              </a:spcBef>
              <a:spcAft>
                <a:spcPts val="0"/>
              </a:spcAft>
              <a:buClr>
                <a:srgbClr val="3D3D3D"/>
              </a:buClr>
              <a:buSzPts val="1400"/>
              <a:buNone/>
            </a:pPr>
            <a:r>
              <a:rPr b="1" lang="en-US" sz="2400"/>
              <a:t>Hour 1:</a:t>
            </a:r>
            <a:r>
              <a:rPr lang="en-US" sz="2400"/>
              <a:t> </a:t>
            </a:r>
            <a:r>
              <a:rPr lang="en-US" sz="2400"/>
              <a:t>Introduction to EarthScope and Cloud Computing</a:t>
            </a:r>
            <a:endParaRPr sz="2400"/>
          </a:p>
          <a:p>
            <a:pPr indent="-228600" lvl="0" marL="457200" rtl="0" algn="l">
              <a:lnSpc>
                <a:spcPct val="115000"/>
              </a:lnSpc>
              <a:spcBef>
                <a:spcPts val="800"/>
              </a:spcBef>
              <a:spcAft>
                <a:spcPts val="0"/>
              </a:spcAft>
              <a:buClr>
                <a:srgbClr val="3D3D3D"/>
              </a:buClr>
              <a:buSzPts val="1400"/>
              <a:buNone/>
            </a:pPr>
            <a:r>
              <a:rPr b="1" lang="en-US" sz="2400"/>
              <a:t>Hour 2:</a:t>
            </a:r>
            <a:r>
              <a:rPr lang="en-US" sz="2400"/>
              <a:t> Hands-on with GeoLab: Working with Notebooks, Python, and Obspy</a:t>
            </a:r>
            <a:endParaRPr sz="2400"/>
          </a:p>
          <a:p>
            <a:pPr indent="-228600" lvl="0" marL="457200" rtl="0" algn="l">
              <a:lnSpc>
                <a:spcPct val="115000"/>
              </a:lnSpc>
              <a:spcBef>
                <a:spcPts val="800"/>
              </a:spcBef>
              <a:spcAft>
                <a:spcPts val="0"/>
              </a:spcAft>
              <a:buClr>
                <a:srgbClr val="3D3D3D"/>
              </a:buClr>
              <a:buSzPts val="1400"/>
              <a:buNone/>
            </a:pPr>
            <a:r>
              <a:rPr b="1" lang="en-US" sz="2400"/>
              <a:t>Hour 3:</a:t>
            </a:r>
            <a:r>
              <a:rPr lang="en-US" sz="2400"/>
              <a:t> How the Cloud Changes Geophysics and Geodesy</a:t>
            </a:r>
            <a:endParaRPr sz="2400"/>
          </a:p>
          <a:p>
            <a:pPr indent="-228600" lvl="0" marL="457200" rtl="0" algn="l">
              <a:lnSpc>
                <a:spcPct val="115000"/>
              </a:lnSpc>
              <a:spcBef>
                <a:spcPts val="800"/>
              </a:spcBef>
              <a:spcAft>
                <a:spcPts val="0"/>
              </a:spcAft>
              <a:buClr>
                <a:srgbClr val="3D3D3D"/>
              </a:buClr>
              <a:buSzPts val="1400"/>
              <a:buNone/>
            </a:pPr>
            <a:r>
              <a:rPr b="1" lang="en-US" sz="2400"/>
              <a:t>Hour 4:</a:t>
            </a:r>
            <a:r>
              <a:rPr lang="en-US" sz="2400"/>
              <a:t> Wrap-Up, Discussion, Survey, and Hands-On Exploration</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EarthScope SDK</a:t>
            </a:r>
            <a:endParaRPr/>
          </a:p>
        </p:txBody>
      </p:sp>
      <p:sp>
        <p:nvSpPr>
          <p:cNvPr id="329" name="Google Shape;329;p48"/>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fontScale="77500" lnSpcReduction="10000"/>
          </a:bodyPr>
          <a:lstStyle/>
          <a:p>
            <a:pPr indent="-228600" lvl="0" marL="457200" rtl="0" algn="l">
              <a:lnSpc>
                <a:spcPct val="90000"/>
              </a:lnSpc>
              <a:spcBef>
                <a:spcPts val="800"/>
              </a:spcBef>
              <a:spcAft>
                <a:spcPts val="0"/>
              </a:spcAft>
              <a:buClr>
                <a:srgbClr val="3D3D3D"/>
              </a:buClr>
              <a:buSzPct val="42042"/>
              <a:buNone/>
            </a:pPr>
            <a:r>
              <a:rPr b="1" lang="en-US" sz="3600">
                <a:solidFill>
                  <a:srgbClr val="37358C"/>
                </a:solidFill>
                <a:latin typeface="Calibri"/>
                <a:ea typeface="Calibri"/>
                <a:cs typeface="Calibri"/>
                <a:sym typeface="Calibri"/>
              </a:rPr>
              <a:t>Software Development Kit (SDK)</a:t>
            </a:r>
            <a:endParaRPr/>
          </a:p>
          <a:p>
            <a:pPr indent="-366395" lvl="0" marL="457200" rtl="0" algn="l">
              <a:lnSpc>
                <a:spcPct val="115000"/>
              </a:lnSpc>
              <a:spcBef>
                <a:spcPts val="800"/>
              </a:spcBef>
              <a:spcAft>
                <a:spcPts val="0"/>
              </a:spcAft>
              <a:buClr>
                <a:srgbClr val="3D3D3D"/>
              </a:buClr>
              <a:buSzPct val="100000"/>
              <a:buChar char="●"/>
            </a:pPr>
            <a:r>
              <a:rPr lang="en-US" sz="2800">
                <a:solidFill>
                  <a:srgbClr val="3D3D3D"/>
                </a:solidFill>
              </a:rPr>
              <a:t>Cloud data access and authentication paradigms introduces challenging workflows for researchers. </a:t>
            </a:r>
            <a:endParaRPr sz="2800">
              <a:solidFill>
                <a:srgbClr val="3D3D3D"/>
              </a:solidFill>
            </a:endParaRPr>
          </a:p>
          <a:p>
            <a:pPr indent="-366395" lvl="0" marL="457200" rtl="0" algn="l">
              <a:lnSpc>
                <a:spcPct val="115000"/>
              </a:lnSpc>
              <a:spcBef>
                <a:spcPts val="1000"/>
              </a:spcBef>
              <a:spcAft>
                <a:spcPts val="0"/>
              </a:spcAft>
              <a:buClr>
                <a:srgbClr val="3D3D3D"/>
              </a:buClr>
              <a:buSzPct val="100000"/>
              <a:buChar char="●"/>
            </a:pPr>
            <a:r>
              <a:rPr lang="en-US" sz="2800">
                <a:solidFill>
                  <a:srgbClr val="3D3D3D"/>
                </a:solidFill>
              </a:rPr>
              <a:t>EarthScope is developing a Python SDK to support identity management, AWS account configurations, and API calls.</a:t>
            </a:r>
            <a:endParaRPr sz="2800">
              <a:solidFill>
                <a:srgbClr val="3D3D3D"/>
              </a:solidFill>
            </a:endParaRPr>
          </a:p>
          <a:p>
            <a:pPr indent="-346710" lvl="0" marL="457200" rtl="0" algn="l">
              <a:lnSpc>
                <a:spcPct val="115000"/>
              </a:lnSpc>
              <a:spcBef>
                <a:spcPts val="1000"/>
              </a:spcBef>
              <a:spcAft>
                <a:spcPts val="1000"/>
              </a:spcAft>
              <a:buClr>
                <a:srgbClr val="000000"/>
              </a:buClr>
              <a:buSzPct val="85714"/>
              <a:buChar char="●"/>
            </a:pPr>
            <a:r>
              <a:rPr lang="en-US" sz="2800">
                <a:solidFill>
                  <a:srgbClr val="3D3D3D"/>
                </a:solidFill>
              </a:rPr>
              <a:t>Some functionality around authentication is already available; updates are anticipated throughout 2025.</a:t>
            </a:r>
            <a:r>
              <a:rPr lang="en-US" sz="2400">
                <a:solidFill>
                  <a:srgbClr val="3D3D3D"/>
                </a:solidFill>
              </a:rPr>
              <a:t> </a:t>
            </a:r>
            <a:br>
              <a:rPr lang="en-US"/>
            </a:b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aphicFrame>
        <p:nvGraphicFramePr>
          <p:cNvPr id="334" name="Google Shape;334;g34e37964f1c_0_12"/>
          <p:cNvGraphicFramePr/>
          <p:nvPr/>
        </p:nvGraphicFramePr>
        <p:xfrm>
          <a:off x="648625" y="1090013"/>
          <a:ext cx="3000000" cy="3000000"/>
        </p:xfrm>
        <a:graphic>
          <a:graphicData uri="http://schemas.openxmlformats.org/drawingml/2006/table">
            <a:tbl>
              <a:tblPr>
                <a:noFill/>
                <a:tableStyleId>{414BC6CC-940C-40A8-8A2E-75A0F795444D}</a:tableStyleId>
              </a:tblPr>
              <a:tblGrid>
                <a:gridCol w="880350"/>
                <a:gridCol w="1932225"/>
                <a:gridCol w="832675"/>
                <a:gridCol w="3593775"/>
              </a:tblGrid>
              <a:tr h="384250">
                <a:tc>
                  <a:txBody>
                    <a:bodyPr/>
                    <a:lstStyle/>
                    <a:p>
                      <a:pPr indent="0" lvl="0" marL="0" rtl="0" algn="l">
                        <a:spcBef>
                          <a:spcPts val="0"/>
                        </a:spcBef>
                        <a:spcAft>
                          <a:spcPts val="0"/>
                        </a:spcAft>
                        <a:buNone/>
                      </a:pPr>
                      <a:r>
                        <a:t/>
                      </a:r>
                      <a:endParaRPr/>
                    </a:p>
                  </a:txBody>
                  <a:tcPr marT="91425" marB="91425" marR="91425" marL="91425"/>
                </a:tc>
                <a:tc>
                  <a:txBody>
                    <a:bodyPr/>
                    <a:lstStyle/>
                    <a:p>
                      <a:pPr indent="-228600" lvl="0" marL="457200" rtl="0" algn="l">
                        <a:lnSpc>
                          <a:spcPct val="90000"/>
                        </a:lnSpc>
                        <a:spcBef>
                          <a:spcPts val="800"/>
                        </a:spcBef>
                        <a:spcAft>
                          <a:spcPts val="0"/>
                        </a:spcAft>
                        <a:buNone/>
                      </a:pPr>
                      <a:r>
                        <a:rPr lang="en-US" sz="2000">
                          <a:solidFill>
                            <a:srgbClr val="3D3D3D"/>
                          </a:solidFill>
                        </a:rPr>
                        <a:t>Compute</a:t>
                      </a:r>
                      <a:endParaRPr/>
                    </a:p>
                  </a:txBody>
                  <a:tcPr marT="91425" marB="91425" marR="91425" marL="91425"/>
                </a:tc>
                <a:tc>
                  <a:txBody>
                    <a:bodyPr/>
                    <a:lstStyle/>
                    <a:p>
                      <a:pPr indent="-228600" lvl="0" marL="457200" rtl="0" algn="l">
                        <a:lnSpc>
                          <a:spcPct val="90000"/>
                        </a:lnSpc>
                        <a:spcBef>
                          <a:spcPts val="800"/>
                        </a:spcBef>
                        <a:spcAft>
                          <a:spcPts val="0"/>
                        </a:spcAft>
                        <a:buNone/>
                      </a:pPr>
                      <a:r>
                        <a:t/>
                      </a:r>
                      <a:endParaRPr sz="2000">
                        <a:solidFill>
                          <a:srgbClr val="3D3D3D"/>
                        </a:solidFill>
                      </a:endParaRPr>
                    </a:p>
                  </a:txBody>
                  <a:tcPr marT="91425" marB="91425" marR="91425" marL="91425"/>
                </a:tc>
                <a:tc>
                  <a:txBody>
                    <a:bodyPr/>
                    <a:lstStyle/>
                    <a:p>
                      <a:pPr indent="-228600" lvl="0" marL="457200" rtl="0" algn="l">
                        <a:lnSpc>
                          <a:spcPct val="90000"/>
                        </a:lnSpc>
                        <a:spcBef>
                          <a:spcPts val="800"/>
                        </a:spcBef>
                        <a:spcAft>
                          <a:spcPts val="0"/>
                        </a:spcAft>
                        <a:buClr>
                          <a:schemeClr val="dk1"/>
                        </a:buClr>
                        <a:buSzPts val="1100"/>
                        <a:buFont typeface="Arial"/>
                        <a:buNone/>
                      </a:pPr>
                      <a:r>
                        <a:rPr lang="en-US" sz="2000">
                          <a:solidFill>
                            <a:srgbClr val="3D3D3D"/>
                          </a:solidFill>
                        </a:rPr>
                        <a:t>Storage</a:t>
                      </a:r>
                      <a:endParaRPr sz="2000">
                        <a:solidFill>
                          <a:srgbClr val="3D3D3D"/>
                        </a:solidFill>
                      </a:endParaRPr>
                    </a:p>
                  </a:txBody>
                  <a:tcPr marT="91425" marB="91425" marR="91425" marL="91425"/>
                </a:tc>
              </a:tr>
              <a:tr h="851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2000">
                          <a:solidFill>
                            <a:srgbClr val="3D3D3D"/>
                          </a:solidFill>
                        </a:rPr>
                        <a:t>virtual machines</a:t>
                      </a:r>
                      <a:endParaRPr sz="2000">
                        <a:solidFill>
                          <a:srgbClr val="3D3D3D"/>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90000"/>
                        </a:lnSpc>
                        <a:spcBef>
                          <a:spcPts val="800"/>
                        </a:spcBef>
                        <a:spcAft>
                          <a:spcPts val="0"/>
                        </a:spcAft>
                        <a:buNone/>
                      </a:pPr>
                      <a:r>
                        <a:rPr lang="en-US" sz="2000">
                          <a:solidFill>
                            <a:srgbClr val="3D3D3D"/>
                          </a:solidFill>
                        </a:rPr>
                        <a:t>object storage (S3)</a:t>
                      </a:r>
                      <a:endParaRPr sz="2000">
                        <a:solidFill>
                          <a:srgbClr val="3D3D3D"/>
                        </a:solidFill>
                      </a:endParaRPr>
                    </a:p>
                  </a:txBody>
                  <a:tcPr marT="91425" marB="91425" marR="91425" marL="91425"/>
                </a:tc>
              </a:tr>
              <a:tr h="7475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2000">
                          <a:solidFill>
                            <a:srgbClr val="3D3D3D"/>
                          </a:solidFill>
                        </a:rPr>
                        <a:t>containers</a:t>
                      </a:r>
                      <a:endParaRPr sz="2000">
                        <a:solidFill>
                          <a:srgbClr val="3D3D3D"/>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90000"/>
                        </a:lnSpc>
                        <a:spcBef>
                          <a:spcPts val="800"/>
                        </a:spcBef>
                        <a:spcAft>
                          <a:spcPts val="0"/>
                        </a:spcAft>
                        <a:buNone/>
                      </a:pPr>
                      <a:r>
                        <a:rPr lang="en-US" sz="2000">
                          <a:solidFill>
                            <a:srgbClr val="3D3D3D"/>
                          </a:solidFill>
                        </a:rPr>
                        <a:t>f</a:t>
                      </a:r>
                      <a:r>
                        <a:rPr lang="en-US" sz="2000">
                          <a:solidFill>
                            <a:srgbClr val="3D3D3D"/>
                          </a:solidFill>
                        </a:rPr>
                        <a:t>ile storage (EFS read &amp; write)</a:t>
                      </a:r>
                      <a:endParaRPr sz="2000">
                        <a:solidFill>
                          <a:srgbClr val="3D3D3D"/>
                        </a:solidFill>
                      </a:endParaRPr>
                    </a:p>
                    <a:p>
                      <a:pPr indent="-228600" lvl="0" marL="457200" rtl="0" algn="l">
                        <a:lnSpc>
                          <a:spcPct val="90000"/>
                        </a:lnSpc>
                        <a:spcBef>
                          <a:spcPts val="800"/>
                        </a:spcBef>
                        <a:spcAft>
                          <a:spcPts val="0"/>
                        </a:spcAft>
                        <a:buNone/>
                      </a:pPr>
                      <a:r>
                        <a:t/>
                      </a:r>
                      <a:endParaRPr sz="2000">
                        <a:solidFill>
                          <a:srgbClr val="3D3D3D"/>
                        </a:solidFill>
                      </a:endParaRPr>
                    </a:p>
                  </a:txBody>
                  <a:tcPr marT="91425" marB="91425" marR="91425" marL="91425"/>
                </a:tc>
              </a:tr>
              <a:tr h="7536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2000">
                          <a:solidFill>
                            <a:srgbClr val="3D3D3D"/>
                          </a:solidFill>
                        </a:rPr>
                        <a:t>Kubernetes</a:t>
                      </a:r>
                      <a:endParaRPr sz="2000">
                        <a:solidFill>
                          <a:srgbClr val="3D3D3D"/>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9735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2000">
                          <a:solidFill>
                            <a:srgbClr val="3D3D3D"/>
                          </a:solidFill>
                        </a:rPr>
                        <a:t>serverless</a:t>
                      </a:r>
                      <a:endParaRPr sz="2000">
                        <a:solidFill>
                          <a:srgbClr val="3D3D3D"/>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35" name="Google Shape;335;g34e37964f1c_0_12"/>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en-US">
                <a:solidFill>
                  <a:schemeClr val="accent2"/>
                </a:solidFill>
              </a:rPr>
              <a:t>Cloud Computing Concepts:</a:t>
            </a:r>
            <a:endParaRPr b="0">
              <a:solidFill>
                <a:schemeClr val="dk1"/>
              </a:solidFill>
            </a:endParaRPr>
          </a:p>
          <a:p>
            <a:pPr indent="0" lvl="0" marL="0" rtl="0" algn="l">
              <a:lnSpc>
                <a:spcPct val="90000"/>
              </a:lnSpc>
              <a:spcBef>
                <a:spcPts val="0"/>
              </a:spcBef>
              <a:spcAft>
                <a:spcPts val="0"/>
              </a:spcAft>
              <a:buClr>
                <a:srgbClr val="37358C"/>
              </a:buClr>
              <a:buSzPts val="3200"/>
              <a:buFont typeface="Arial"/>
              <a:buNone/>
            </a:pPr>
            <a:r>
              <a:rPr lang="en-US"/>
              <a:t>Basic services</a:t>
            </a:r>
            <a:endParaRPr/>
          </a:p>
        </p:txBody>
      </p:sp>
      <p:pic>
        <p:nvPicPr>
          <p:cNvPr descr="A white line drawing of a folder and arrows&#10;&#10;AI-generated content may be incorrect." id="336" name="Google Shape;336;g34e37964f1c_0_12"/>
          <p:cNvPicPr preferRelativeResize="0"/>
          <p:nvPr/>
        </p:nvPicPr>
        <p:blipFill rotWithShape="1">
          <a:blip r:embed="rId3">
            <a:alphaModFix/>
          </a:blip>
          <a:srcRect b="0" l="0" r="0" t="0"/>
          <a:stretch/>
        </p:blipFill>
        <p:spPr>
          <a:xfrm>
            <a:off x="3531100" y="2534075"/>
            <a:ext cx="601125" cy="562225"/>
          </a:xfrm>
          <a:prstGeom prst="rect">
            <a:avLst/>
          </a:prstGeom>
          <a:noFill/>
          <a:ln>
            <a:noFill/>
          </a:ln>
        </p:spPr>
      </p:pic>
      <p:pic>
        <p:nvPicPr>
          <p:cNvPr descr="A white hexagon on an orange background&#10;&#10;AI-generated content may be incorrect." id="337" name="Google Shape;337;g34e37964f1c_0_12"/>
          <p:cNvPicPr preferRelativeResize="0"/>
          <p:nvPr/>
        </p:nvPicPr>
        <p:blipFill rotWithShape="1">
          <a:blip r:embed="rId4">
            <a:alphaModFix/>
          </a:blip>
          <a:srcRect b="0" l="0" r="0" t="0"/>
          <a:stretch/>
        </p:blipFill>
        <p:spPr>
          <a:xfrm>
            <a:off x="752901" y="2480093"/>
            <a:ext cx="607337" cy="564274"/>
          </a:xfrm>
          <a:prstGeom prst="rect">
            <a:avLst/>
          </a:prstGeom>
          <a:noFill/>
          <a:ln>
            <a:noFill/>
          </a:ln>
        </p:spPr>
      </p:pic>
      <p:pic>
        <p:nvPicPr>
          <p:cNvPr descr="A white line on an orange background&#10;&#10;AI-generated content may be incorrect." id="338" name="Google Shape;338;g34e37964f1c_0_12"/>
          <p:cNvPicPr preferRelativeResize="0"/>
          <p:nvPr/>
        </p:nvPicPr>
        <p:blipFill rotWithShape="1">
          <a:blip r:embed="rId5">
            <a:alphaModFix/>
          </a:blip>
          <a:srcRect b="0" l="0" r="0" t="0"/>
          <a:stretch/>
        </p:blipFill>
        <p:spPr>
          <a:xfrm flipH="1">
            <a:off x="752897" y="4074587"/>
            <a:ext cx="350821" cy="352975"/>
          </a:xfrm>
          <a:prstGeom prst="rect">
            <a:avLst/>
          </a:prstGeom>
          <a:noFill/>
          <a:ln>
            <a:noFill/>
          </a:ln>
        </p:spPr>
      </p:pic>
      <p:pic>
        <p:nvPicPr>
          <p:cNvPr descr="A white line on orange background&#10;&#10;AI-generated content may be incorrect." id="339" name="Google Shape;339;g34e37964f1c_0_12"/>
          <p:cNvPicPr preferRelativeResize="0"/>
          <p:nvPr/>
        </p:nvPicPr>
        <p:blipFill rotWithShape="1">
          <a:blip r:embed="rId6">
            <a:alphaModFix/>
          </a:blip>
          <a:srcRect b="0" l="0" r="0" t="0"/>
          <a:stretch/>
        </p:blipFill>
        <p:spPr>
          <a:xfrm>
            <a:off x="757466" y="1632333"/>
            <a:ext cx="601133" cy="611717"/>
          </a:xfrm>
          <a:prstGeom prst="rect">
            <a:avLst/>
          </a:prstGeom>
          <a:noFill/>
          <a:ln>
            <a:noFill/>
          </a:ln>
        </p:spPr>
      </p:pic>
      <p:pic>
        <p:nvPicPr>
          <p:cNvPr descr="A white line on a green background&#10;&#10;AI-generated content may be incorrect." id="340" name="Google Shape;340;g34e37964f1c_0_12"/>
          <p:cNvPicPr preferRelativeResize="0"/>
          <p:nvPr/>
        </p:nvPicPr>
        <p:blipFill rotWithShape="1">
          <a:blip r:embed="rId7">
            <a:alphaModFix/>
          </a:blip>
          <a:srcRect b="0" l="0" r="0" t="0"/>
          <a:stretch/>
        </p:blipFill>
        <p:spPr>
          <a:xfrm>
            <a:off x="3525817" y="1632330"/>
            <a:ext cx="611717" cy="611717"/>
          </a:xfrm>
          <a:prstGeom prst="rect">
            <a:avLst/>
          </a:prstGeom>
          <a:noFill/>
          <a:ln>
            <a:noFill/>
          </a:ln>
        </p:spPr>
      </p:pic>
      <p:pic>
        <p:nvPicPr>
          <p:cNvPr descr="A white letter k in a hexagon shape&#10;&#10;AI-generated content may be incorrect." id="341" name="Google Shape;341;g34e37964f1c_0_12"/>
          <p:cNvPicPr preferRelativeResize="0"/>
          <p:nvPr/>
        </p:nvPicPr>
        <p:blipFill rotWithShape="1">
          <a:blip r:embed="rId8">
            <a:alphaModFix/>
          </a:blip>
          <a:srcRect b="0" l="0" r="0" t="0"/>
          <a:stretch/>
        </p:blipFill>
        <p:spPr>
          <a:xfrm>
            <a:off x="752908" y="3280415"/>
            <a:ext cx="610257" cy="610257"/>
          </a:xfrm>
          <a:prstGeom prst="rect">
            <a:avLst/>
          </a:prstGeom>
          <a:noFill/>
          <a:ln>
            <a:noFill/>
          </a:ln>
        </p:spPr>
      </p:pic>
      <p:pic>
        <p:nvPicPr>
          <p:cNvPr descr="A logo of cubes and a circle&#10;&#10;AI-generated content may be incorrect." id="342" name="Google Shape;342;g34e37964f1c_0_12"/>
          <p:cNvPicPr preferRelativeResize="0"/>
          <p:nvPr/>
        </p:nvPicPr>
        <p:blipFill rotWithShape="1">
          <a:blip r:embed="rId9">
            <a:alphaModFix/>
          </a:blip>
          <a:srcRect b="0" l="0" r="0" t="0"/>
          <a:stretch/>
        </p:blipFill>
        <p:spPr>
          <a:xfrm flipH="1">
            <a:off x="757475" y="4515137"/>
            <a:ext cx="350825" cy="3777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4e37964f1c_0_2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Compute and Storage</a:t>
            </a:r>
            <a:endParaRPr/>
          </a:p>
        </p:txBody>
      </p:sp>
      <p:sp>
        <p:nvSpPr>
          <p:cNvPr id="348" name="Google Shape;348;g34e37964f1c_0_29"/>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lnSpcReduction="10000"/>
          </a:bodyPr>
          <a:lstStyle/>
          <a:p>
            <a:pPr indent="-228600" lvl="0" marL="457200" rtl="0" algn="l">
              <a:lnSpc>
                <a:spcPct val="90000"/>
              </a:lnSpc>
              <a:spcBef>
                <a:spcPts val="800"/>
              </a:spcBef>
              <a:spcAft>
                <a:spcPts val="0"/>
              </a:spcAft>
              <a:buClr>
                <a:srgbClr val="3D3D3D"/>
              </a:buClr>
              <a:buSzPts val="1400"/>
              <a:buNone/>
            </a:pPr>
            <a:r>
              <a:rPr b="1" lang="en-US"/>
              <a:t>Compute - Virtual Machines running Containers</a:t>
            </a:r>
            <a:endParaRPr b="1"/>
          </a:p>
          <a:p>
            <a:pPr indent="-228600" lvl="0" marL="457200" rtl="0" algn="l">
              <a:lnSpc>
                <a:spcPct val="90000"/>
              </a:lnSpc>
              <a:spcBef>
                <a:spcPts val="800"/>
              </a:spcBef>
              <a:spcAft>
                <a:spcPts val="0"/>
              </a:spcAft>
              <a:buClr>
                <a:srgbClr val="3D3D3D"/>
              </a:buClr>
              <a:buSzPts val="1400"/>
              <a:buNone/>
            </a:pPr>
            <a:r>
              <a:rPr lang="en-US"/>
              <a:t>Containers provide an environment with required software and all their dependencies</a:t>
            </a:r>
            <a:endParaRPr/>
          </a:p>
          <a:p>
            <a:pPr indent="-228600" lvl="0" marL="457200" rtl="0" algn="l">
              <a:lnSpc>
                <a:spcPct val="90000"/>
              </a:lnSpc>
              <a:spcBef>
                <a:spcPts val="800"/>
              </a:spcBef>
              <a:spcAft>
                <a:spcPts val="0"/>
              </a:spcAft>
              <a:buClr>
                <a:srgbClr val="3D3D3D"/>
              </a:buClr>
              <a:buSzPts val="1400"/>
              <a:buNone/>
            </a:pPr>
            <a:r>
              <a:rPr b="1" lang="en-US"/>
              <a:t>Object storage – S3</a:t>
            </a:r>
            <a:endParaRPr/>
          </a:p>
          <a:p>
            <a:pPr indent="-228600" lvl="0" marL="457200" rtl="0" algn="l">
              <a:lnSpc>
                <a:spcPct val="90000"/>
              </a:lnSpc>
              <a:spcBef>
                <a:spcPts val="800"/>
              </a:spcBef>
              <a:spcAft>
                <a:spcPts val="0"/>
              </a:spcAft>
              <a:buClr>
                <a:srgbClr val="3D3D3D"/>
              </a:buClr>
              <a:buSzPts val="1400"/>
              <a:buNone/>
            </a:pPr>
            <a:r>
              <a:rPr lang="en-US"/>
              <a:t>Used for storing large volumes of data (petabytes) that need to be durable. Consist of data, metadata, and a unique identifier. Objects are not read/write.</a:t>
            </a:r>
            <a:endParaRPr b="1"/>
          </a:p>
          <a:p>
            <a:pPr indent="-228600" lvl="0" marL="457200" rtl="0" algn="l">
              <a:lnSpc>
                <a:spcPct val="90000"/>
              </a:lnSpc>
              <a:spcBef>
                <a:spcPts val="800"/>
              </a:spcBef>
              <a:spcAft>
                <a:spcPts val="0"/>
              </a:spcAft>
              <a:buClr>
                <a:srgbClr val="3D3D3D"/>
              </a:buClr>
              <a:buSzPts val="1400"/>
              <a:buNone/>
            </a:pPr>
            <a:r>
              <a:rPr b="1" lang="en-US"/>
              <a:t>File storage - EFS</a:t>
            </a:r>
            <a:endParaRPr/>
          </a:p>
          <a:p>
            <a:pPr indent="-228600" lvl="0" marL="457200" rtl="0" algn="l">
              <a:lnSpc>
                <a:spcPct val="90000"/>
              </a:lnSpc>
              <a:spcBef>
                <a:spcPts val="800"/>
              </a:spcBef>
              <a:spcAft>
                <a:spcPts val="0"/>
              </a:spcAft>
              <a:buClr>
                <a:srgbClr val="3D3D3D"/>
              </a:buClr>
              <a:buSzPts val="1400"/>
              <a:buNone/>
            </a:pPr>
            <a:r>
              <a:rPr lang="en-US"/>
              <a:t>Hierarchical (folders/directories) and works like desktop computer file systems. Data is directly read/write.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5328d748dd_1_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GeoLab Packages</a:t>
            </a:r>
            <a:endParaRPr/>
          </a:p>
        </p:txBody>
      </p:sp>
      <p:sp>
        <p:nvSpPr>
          <p:cNvPr id="354" name="Google Shape;354;g35328d748dd_1_0"/>
          <p:cNvSpPr txBox="1"/>
          <p:nvPr>
            <p:ph idx="1" type="body"/>
          </p:nvPr>
        </p:nvSpPr>
        <p:spPr>
          <a:xfrm>
            <a:off x="540137" y="1349176"/>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conda list</a:t>
            </a:r>
            <a:endParaRPr/>
          </a:p>
        </p:txBody>
      </p:sp>
      <p:graphicFrame>
        <p:nvGraphicFramePr>
          <p:cNvPr id="355" name="Google Shape;355;g35328d748dd_1_0"/>
          <p:cNvGraphicFramePr/>
          <p:nvPr/>
        </p:nvGraphicFramePr>
        <p:xfrm>
          <a:off x="1611675" y="1944950"/>
          <a:ext cx="3000000" cy="3000000"/>
        </p:xfrm>
        <a:graphic>
          <a:graphicData uri="http://schemas.openxmlformats.org/drawingml/2006/table">
            <a:tbl>
              <a:tblPr>
                <a:noFill/>
                <a:tableStyleId>{414BC6CC-940C-40A8-8A2E-75A0F795444D}</a:tableStyleId>
              </a:tblPr>
              <a:tblGrid>
                <a:gridCol w="2015950"/>
                <a:gridCol w="2015950"/>
              </a:tblGrid>
              <a:tr h="387700">
                <a:tc>
                  <a:txBody>
                    <a:bodyPr/>
                    <a:lstStyle/>
                    <a:p>
                      <a:pPr indent="0" lvl="0" marL="0" rtl="0" algn="l">
                        <a:spcBef>
                          <a:spcPts val="0"/>
                        </a:spcBef>
                        <a:spcAft>
                          <a:spcPts val="0"/>
                        </a:spcAft>
                        <a:buNone/>
                      </a:pPr>
                      <a:r>
                        <a:rPr lang="en-US"/>
                        <a:t>argopy</a:t>
                      </a:r>
                      <a:endParaRPr/>
                    </a:p>
                  </a:txBody>
                  <a:tcPr marT="91425" marB="91425" marR="91425" marL="91425"/>
                </a:tc>
                <a:tc>
                  <a:txBody>
                    <a:bodyPr/>
                    <a:lstStyle/>
                    <a:p>
                      <a:pPr indent="0" lvl="0" marL="0" rtl="0" algn="l">
                        <a:spcBef>
                          <a:spcPts val="0"/>
                        </a:spcBef>
                        <a:spcAft>
                          <a:spcPts val="0"/>
                        </a:spcAft>
                        <a:buNone/>
                      </a:pPr>
                      <a:r>
                        <a:rPr lang="en-US"/>
                        <a:t>numpy</a:t>
                      </a:r>
                      <a:endParaRPr/>
                    </a:p>
                  </a:txBody>
                  <a:tcPr marT="91425" marB="91425" marR="91425" marL="91425"/>
                </a:tc>
              </a:tr>
              <a:tr h="387700">
                <a:tc>
                  <a:txBody>
                    <a:bodyPr/>
                    <a:lstStyle/>
                    <a:p>
                      <a:pPr indent="0" lvl="0" marL="0" rtl="0" algn="l">
                        <a:spcBef>
                          <a:spcPts val="0"/>
                        </a:spcBef>
                        <a:spcAft>
                          <a:spcPts val="0"/>
                        </a:spcAft>
                        <a:buNone/>
                      </a:pPr>
                      <a:r>
                        <a:rPr lang="en-US"/>
                        <a:t>arrow</a:t>
                      </a:r>
                      <a:endParaRPr/>
                    </a:p>
                  </a:txBody>
                  <a:tcPr marT="91425" marB="91425" marR="91425" marL="91425"/>
                </a:tc>
                <a:tc>
                  <a:txBody>
                    <a:bodyPr/>
                    <a:lstStyle/>
                    <a:p>
                      <a:pPr indent="0" lvl="0" marL="0" rtl="0" algn="l">
                        <a:spcBef>
                          <a:spcPts val="0"/>
                        </a:spcBef>
                        <a:spcAft>
                          <a:spcPts val="0"/>
                        </a:spcAft>
                        <a:buNone/>
                      </a:pPr>
                      <a:r>
                        <a:rPr lang="en-US"/>
                        <a:t>pandas</a:t>
                      </a:r>
                      <a:endParaRPr/>
                    </a:p>
                  </a:txBody>
                  <a:tcPr marT="91425" marB="91425" marR="91425" marL="91425"/>
                </a:tc>
              </a:tr>
              <a:tr h="387700">
                <a:tc>
                  <a:txBody>
                    <a:bodyPr/>
                    <a:lstStyle/>
                    <a:p>
                      <a:pPr indent="0" lvl="0" marL="0" rtl="0" algn="l">
                        <a:spcBef>
                          <a:spcPts val="0"/>
                        </a:spcBef>
                        <a:spcAft>
                          <a:spcPts val="0"/>
                        </a:spcAft>
                        <a:buNone/>
                      </a:pPr>
                      <a:r>
                        <a:rPr lang="en-US"/>
                        <a:t>aws/boto3</a:t>
                      </a:r>
                      <a:endParaRPr/>
                    </a:p>
                  </a:txBody>
                  <a:tcPr marT="91425" marB="91425" marR="91425" marL="91425"/>
                </a:tc>
                <a:tc>
                  <a:txBody>
                    <a:bodyPr/>
                    <a:lstStyle/>
                    <a:p>
                      <a:pPr indent="0" lvl="0" marL="0" rtl="0" algn="l">
                        <a:spcBef>
                          <a:spcPts val="0"/>
                        </a:spcBef>
                        <a:spcAft>
                          <a:spcPts val="0"/>
                        </a:spcAft>
                        <a:buNone/>
                      </a:pPr>
                      <a:r>
                        <a:rPr lang="en-US"/>
                        <a:t>python 3.12</a:t>
                      </a:r>
                      <a:endParaRPr/>
                    </a:p>
                  </a:txBody>
                  <a:tcPr marT="91425" marB="91425" marR="91425" marL="91425"/>
                </a:tc>
              </a:tr>
              <a:tr h="387700">
                <a:tc>
                  <a:txBody>
                    <a:bodyPr/>
                    <a:lstStyle/>
                    <a:p>
                      <a:pPr indent="0" lvl="0" marL="0" rtl="0" algn="l">
                        <a:spcBef>
                          <a:spcPts val="0"/>
                        </a:spcBef>
                        <a:spcAft>
                          <a:spcPts val="0"/>
                        </a:spcAft>
                        <a:buNone/>
                      </a:pPr>
                      <a:r>
                        <a:rPr lang="en-US"/>
                        <a:t>azure</a:t>
                      </a:r>
                      <a:endParaRPr/>
                    </a:p>
                  </a:txBody>
                  <a:tcPr marT="91425" marB="91425" marR="91425" marL="91425"/>
                </a:tc>
                <a:tc>
                  <a:txBody>
                    <a:bodyPr/>
                    <a:lstStyle/>
                    <a:p>
                      <a:pPr indent="0" lvl="0" marL="0" rtl="0" algn="l">
                        <a:spcBef>
                          <a:spcPts val="0"/>
                        </a:spcBef>
                        <a:spcAft>
                          <a:spcPts val="0"/>
                        </a:spcAft>
                        <a:buNone/>
                      </a:pPr>
                      <a:r>
                        <a:rPr lang="en-US"/>
                        <a:t>pytorch</a:t>
                      </a:r>
                      <a:endParaRPr/>
                    </a:p>
                  </a:txBody>
                  <a:tcPr marT="91425" marB="91425" marR="91425" marL="91425"/>
                </a:tc>
              </a:tr>
              <a:tr h="387700">
                <a:tc>
                  <a:txBody>
                    <a:bodyPr/>
                    <a:lstStyle/>
                    <a:p>
                      <a:pPr indent="0" lvl="0" marL="0" rtl="0" algn="l">
                        <a:spcBef>
                          <a:spcPts val="0"/>
                        </a:spcBef>
                        <a:spcAft>
                          <a:spcPts val="0"/>
                        </a:spcAft>
                        <a:buNone/>
                      </a:pPr>
                      <a:r>
                        <a:rPr lang="en-US"/>
                        <a:t>cartopy</a:t>
                      </a:r>
                      <a:endParaRPr/>
                    </a:p>
                  </a:txBody>
                  <a:tcPr marT="91425" marB="91425" marR="91425" marL="91425"/>
                </a:tc>
                <a:tc>
                  <a:txBody>
                    <a:bodyPr/>
                    <a:lstStyle/>
                    <a:p>
                      <a:pPr indent="0" lvl="0" marL="0" rtl="0" algn="l">
                        <a:spcBef>
                          <a:spcPts val="0"/>
                        </a:spcBef>
                        <a:spcAft>
                          <a:spcPts val="0"/>
                        </a:spcAft>
                        <a:buNone/>
                      </a:pPr>
                      <a:r>
                        <a:rPr lang="en-US"/>
                        <a:t>seaborn</a:t>
                      </a:r>
                      <a:endParaRPr/>
                    </a:p>
                  </a:txBody>
                  <a:tcPr marT="91425" marB="91425" marR="91425" marL="91425"/>
                </a:tc>
              </a:tr>
              <a:tr h="387700">
                <a:tc>
                  <a:txBody>
                    <a:bodyPr/>
                    <a:lstStyle/>
                    <a:p>
                      <a:pPr indent="0" lvl="0" marL="0" rtl="0" algn="l">
                        <a:spcBef>
                          <a:spcPts val="0"/>
                        </a:spcBef>
                        <a:spcAft>
                          <a:spcPts val="0"/>
                        </a:spcAft>
                        <a:buNone/>
                      </a:pPr>
                      <a:r>
                        <a:rPr lang="en-US"/>
                        <a:t>dask</a:t>
                      </a:r>
                      <a:endParaRPr/>
                    </a:p>
                  </a:txBody>
                  <a:tcPr marT="91425" marB="91425" marR="91425" marL="91425"/>
                </a:tc>
                <a:tc>
                  <a:txBody>
                    <a:bodyPr/>
                    <a:lstStyle/>
                    <a:p>
                      <a:pPr indent="0" lvl="0" marL="0" rtl="0" algn="l">
                        <a:spcBef>
                          <a:spcPts val="0"/>
                        </a:spcBef>
                        <a:spcAft>
                          <a:spcPts val="0"/>
                        </a:spcAft>
                        <a:buNone/>
                      </a:pPr>
                      <a:r>
                        <a:rPr lang="en-US"/>
                        <a:t>tiledb</a:t>
                      </a:r>
                      <a:endParaRPr/>
                    </a:p>
                  </a:txBody>
                  <a:tcPr marT="91425" marB="91425" marR="91425" marL="91425"/>
                </a:tc>
              </a:tr>
              <a:tr h="387700">
                <a:tc>
                  <a:txBody>
                    <a:bodyPr/>
                    <a:lstStyle/>
                    <a:p>
                      <a:pPr indent="0" lvl="0" marL="0" rtl="0" algn="l">
                        <a:spcBef>
                          <a:spcPts val="0"/>
                        </a:spcBef>
                        <a:spcAft>
                          <a:spcPts val="0"/>
                        </a:spcAft>
                        <a:buNone/>
                      </a:pPr>
                      <a:r>
                        <a:rPr lang="en-US"/>
                        <a:t>matplotlib</a:t>
                      </a:r>
                      <a:endParaRPr/>
                    </a:p>
                  </a:txBody>
                  <a:tcPr marT="91425" marB="91425" marR="91425" marL="91425"/>
                </a:tc>
                <a:tc>
                  <a:txBody>
                    <a:bodyPr/>
                    <a:lstStyle/>
                    <a:p>
                      <a:pPr indent="0" lvl="0" marL="0" rtl="0" algn="l">
                        <a:spcBef>
                          <a:spcPts val="0"/>
                        </a:spcBef>
                        <a:spcAft>
                          <a:spcPts val="0"/>
                        </a:spcAft>
                        <a:buNone/>
                      </a:pPr>
                      <a:r>
                        <a:rPr lang="en-US"/>
                        <a:t>xarray</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4e37964f1c_0_3"/>
          <p:cNvSpPr txBox="1"/>
          <p:nvPr>
            <p:ph type="title"/>
          </p:nvPr>
        </p:nvSpPr>
        <p:spPr>
          <a:xfrm>
            <a:off x="330476" y="102297"/>
            <a:ext cx="5703000" cy="650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US"/>
              <a:t>Graphics Processing Unit (GPU)</a:t>
            </a:r>
            <a:endParaRPr/>
          </a:p>
        </p:txBody>
      </p:sp>
      <p:sp>
        <p:nvSpPr>
          <p:cNvPr id="361" name="Google Shape;361;g34e37964f1c_0_3"/>
          <p:cNvSpPr txBox="1"/>
          <p:nvPr>
            <p:ph idx="1" type="body"/>
          </p:nvPr>
        </p:nvSpPr>
        <p:spPr>
          <a:xfrm>
            <a:off x="606287" y="1249951"/>
            <a:ext cx="7886700" cy="3263400"/>
          </a:xfrm>
          <a:prstGeom prst="rect">
            <a:avLst/>
          </a:prstGeom>
        </p:spPr>
        <p:txBody>
          <a:bodyPr anchorCtr="0" anchor="t" bIns="34275" lIns="68575" spcFirstLastPara="1" rIns="68575" wrap="square" tIns="34275">
            <a:normAutofit lnSpcReduction="20000"/>
          </a:bodyPr>
          <a:lstStyle/>
          <a:p>
            <a:pPr indent="-381000" lvl="0" marL="457200" rtl="0" algn="l">
              <a:lnSpc>
                <a:spcPct val="115000"/>
              </a:lnSpc>
              <a:spcBef>
                <a:spcPts val="800"/>
              </a:spcBef>
              <a:spcAft>
                <a:spcPts val="0"/>
              </a:spcAft>
              <a:buSzPts val="2400"/>
              <a:buChar char="●"/>
            </a:pPr>
            <a:r>
              <a:rPr lang="en-US" sz="2400"/>
              <a:t>Graphics Processing Units - contain multiple processors that enable parallel processing, especially floating point calculations</a:t>
            </a:r>
            <a:endParaRPr sz="2400"/>
          </a:p>
          <a:p>
            <a:pPr indent="-381000" lvl="0" marL="457200" rtl="0" algn="l">
              <a:lnSpc>
                <a:spcPct val="115000"/>
              </a:lnSpc>
              <a:spcBef>
                <a:spcPts val="0"/>
              </a:spcBef>
              <a:spcAft>
                <a:spcPts val="0"/>
              </a:spcAft>
              <a:buSzPts val="2400"/>
              <a:buChar char="●"/>
            </a:pPr>
            <a:r>
              <a:rPr lang="en-US" sz="2400"/>
              <a:t>Designed for generating graphics, but useful for machine learning</a:t>
            </a:r>
            <a:endParaRPr sz="2400"/>
          </a:p>
          <a:p>
            <a:pPr indent="-381000" lvl="0" marL="457200" rtl="0" algn="l">
              <a:lnSpc>
                <a:spcPct val="115000"/>
              </a:lnSpc>
              <a:spcBef>
                <a:spcPts val="0"/>
              </a:spcBef>
              <a:spcAft>
                <a:spcPts val="0"/>
              </a:spcAft>
              <a:buSzPts val="2400"/>
              <a:buChar char="●"/>
            </a:pPr>
            <a:r>
              <a:rPr lang="en-US" sz="2400"/>
              <a:t>Python packages that use </a:t>
            </a:r>
            <a:r>
              <a:rPr lang="en-US" sz="2400"/>
              <a:t>- </a:t>
            </a:r>
            <a:r>
              <a:rPr lang="en-US" sz="2400"/>
              <a:t> typically require the NVIDIA CUDA (Compute Unified Device Architecture) Toolkit</a:t>
            </a:r>
            <a:endParaRPr sz="2400"/>
          </a:p>
          <a:p>
            <a:pPr indent="0" lvl="0" marL="0" rtl="0" algn="l">
              <a:spcBef>
                <a:spcPts val="8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GeoLab: Cloud Workflows</a:t>
            </a:r>
            <a:endParaRPr/>
          </a:p>
        </p:txBody>
      </p:sp>
      <p:sp>
        <p:nvSpPr>
          <p:cNvPr id="367" name="Google Shape;367;p49"/>
          <p:cNvSpPr txBox="1"/>
          <p:nvPr>
            <p:ph idx="1" type="body"/>
          </p:nvPr>
        </p:nvSpPr>
        <p:spPr>
          <a:xfrm>
            <a:off x="606275" y="905100"/>
            <a:ext cx="7886700" cy="37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b="1" lang="en-US" sz="2400">
                <a:solidFill>
                  <a:srgbClr val="3D3D3D"/>
                </a:solidFill>
              </a:rPr>
              <a:t>Considerations</a:t>
            </a:r>
            <a:endParaRPr b="1" sz="2400">
              <a:solidFill>
                <a:srgbClr val="3D3D3D"/>
              </a:solidFill>
            </a:endParaRPr>
          </a:p>
          <a:p>
            <a:pPr indent="0" lvl="0" marL="228600" rtl="0" algn="l">
              <a:lnSpc>
                <a:spcPct val="90000"/>
              </a:lnSpc>
              <a:spcBef>
                <a:spcPts val="800"/>
              </a:spcBef>
              <a:spcAft>
                <a:spcPts val="0"/>
              </a:spcAft>
              <a:buSzPts val="2000"/>
              <a:buNone/>
            </a:pPr>
            <a:r>
              <a:t/>
            </a:r>
            <a:endParaRPr/>
          </a:p>
        </p:txBody>
      </p:sp>
      <p:graphicFrame>
        <p:nvGraphicFramePr>
          <p:cNvPr id="368" name="Google Shape;368;p49"/>
          <p:cNvGraphicFramePr/>
          <p:nvPr/>
        </p:nvGraphicFramePr>
        <p:xfrm>
          <a:off x="952500" y="1757563"/>
          <a:ext cx="3000000" cy="3000000"/>
        </p:xfrm>
        <a:graphic>
          <a:graphicData uri="http://schemas.openxmlformats.org/drawingml/2006/table">
            <a:tbl>
              <a:tblPr>
                <a:noFill/>
                <a:tableStyleId>{414BC6CC-940C-40A8-8A2E-75A0F795444D}</a:tableStyleId>
              </a:tblPr>
              <a:tblGrid>
                <a:gridCol w="2413000"/>
                <a:gridCol w="2413000"/>
                <a:gridCol w="2413000"/>
              </a:tblGrid>
              <a:tr h="549975">
                <a:tc>
                  <a:txBody>
                    <a:bodyPr/>
                    <a:lstStyle/>
                    <a:p>
                      <a:pPr indent="0" lvl="0" marL="0" rtl="0" algn="l">
                        <a:spcBef>
                          <a:spcPts val="0"/>
                        </a:spcBef>
                        <a:spcAft>
                          <a:spcPts val="0"/>
                        </a:spcAft>
                        <a:buNone/>
                      </a:pPr>
                      <a:r>
                        <a:rPr lang="en-US"/>
                        <a:t>Resource</a:t>
                      </a:r>
                      <a:endParaRPr/>
                    </a:p>
                  </a:txBody>
                  <a:tcPr marT="91425" marB="91425" marR="91425" marL="91425"/>
                </a:tc>
                <a:tc>
                  <a:txBody>
                    <a:bodyPr/>
                    <a:lstStyle/>
                    <a:p>
                      <a:pPr indent="0" lvl="0" marL="0" rtl="0" algn="l">
                        <a:spcBef>
                          <a:spcPts val="0"/>
                        </a:spcBef>
                        <a:spcAft>
                          <a:spcPts val="0"/>
                        </a:spcAft>
                        <a:buNone/>
                      </a:pPr>
                      <a:r>
                        <a:rPr lang="en-US"/>
                        <a:t>Shared</a:t>
                      </a:r>
                      <a:endParaRPr/>
                    </a:p>
                  </a:txBody>
                  <a:tcPr marT="91425" marB="91425" marR="91425" marL="91425"/>
                </a:tc>
                <a:tc>
                  <a:txBody>
                    <a:bodyPr/>
                    <a:lstStyle/>
                    <a:p>
                      <a:pPr indent="0" lvl="0" marL="0" rtl="0" algn="l">
                        <a:spcBef>
                          <a:spcPts val="0"/>
                        </a:spcBef>
                        <a:spcAft>
                          <a:spcPts val="0"/>
                        </a:spcAft>
                        <a:buNone/>
                      </a:pPr>
                      <a:r>
                        <a:rPr lang="en-US"/>
                        <a:t>Dedicated</a:t>
                      </a:r>
                      <a:endParaRPr/>
                    </a:p>
                  </a:txBody>
                  <a:tcPr marT="91425" marB="91425" marR="91425" marL="91425"/>
                </a:tc>
              </a:tr>
              <a:tr h="528875">
                <a:tc>
                  <a:txBody>
                    <a:bodyPr/>
                    <a:lstStyle/>
                    <a:p>
                      <a:pPr indent="0" lvl="0" marL="0" rtl="0" algn="l">
                        <a:spcBef>
                          <a:spcPts val="0"/>
                        </a:spcBef>
                        <a:spcAft>
                          <a:spcPts val="0"/>
                        </a:spcAft>
                        <a:buNone/>
                      </a:pPr>
                      <a:r>
                        <a:rPr lang="en-US"/>
                        <a:t>Memory</a:t>
                      </a:r>
                      <a:endParaRPr/>
                    </a:p>
                  </a:txBody>
                  <a:tcPr marT="91425" marB="91425" marR="91425" marL="91425"/>
                </a:tc>
                <a:tc>
                  <a:txBody>
                    <a:bodyPr/>
                    <a:lstStyle/>
                    <a:p>
                      <a:pPr indent="0" lvl="0" marL="0" rtl="0" algn="l">
                        <a:spcBef>
                          <a:spcPts val="0"/>
                        </a:spcBef>
                        <a:spcAft>
                          <a:spcPts val="0"/>
                        </a:spcAft>
                        <a:buNone/>
                      </a:pPr>
                      <a:r>
                        <a:rPr lang="en-US"/>
                        <a:t>8 - 32 GB</a:t>
                      </a:r>
                      <a:endParaRPr/>
                    </a:p>
                  </a:txBody>
                  <a:tcPr marT="91425" marB="91425" marR="91425" marL="91425"/>
                </a:tc>
                <a:tc>
                  <a:txBody>
                    <a:bodyPr/>
                    <a:lstStyle/>
                    <a:p>
                      <a:pPr indent="0" lvl="0" marL="0" rtl="0" algn="l">
                        <a:spcBef>
                          <a:spcPts val="0"/>
                        </a:spcBef>
                        <a:spcAft>
                          <a:spcPts val="0"/>
                        </a:spcAft>
                        <a:buNone/>
                      </a:pPr>
                      <a:r>
                        <a:rPr lang="en-US"/>
                        <a:t>32 GB</a:t>
                      </a:r>
                      <a:endParaRPr/>
                    </a:p>
                  </a:txBody>
                  <a:tcPr marT="91425" marB="91425" marR="91425" marL="91425"/>
                </a:tc>
              </a:tr>
              <a:tr h="528875">
                <a:tc>
                  <a:txBody>
                    <a:bodyPr/>
                    <a:lstStyle/>
                    <a:p>
                      <a:pPr indent="0" lvl="0" marL="0" rtl="0" algn="l">
                        <a:spcBef>
                          <a:spcPts val="0"/>
                        </a:spcBef>
                        <a:spcAft>
                          <a:spcPts val="0"/>
                        </a:spcAft>
                        <a:buNone/>
                      </a:pPr>
                      <a:r>
                        <a:rPr lang="en-US"/>
                        <a:t>Processors</a:t>
                      </a:r>
                      <a:endParaRPr/>
                    </a:p>
                  </a:txBody>
                  <a:tcPr marT="91425" marB="91425" marR="91425" marL="91425"/>
                </a:tc>
                <a:tc>
                  <a:txBody>
                    <a:bodyPr/>
                    <a:lstStyle/>
                    <a:p>
                      <a:pPr indent="0" lvl="0" marL="0" rtl="0" algn="l">
                        <a:spcBef>
                          <a:spcPts val="0"/>
                        </a:spcBef>
                        <a:spcAft>
                          <a:spcPts val="0"/>
                        </a:spcAft>
                        <a:buNone/>
                      </a:pPr>
                      <a:r>
                        <a:rPr lang="en-US"/>
                        <a:t>1 - 4</a:t>
                      </a:r>
                      <a:endParaRPr/>
                    </a:p>
                  </a:txBody>
                  <a:tcPr marT="91425" marB="91425" marR="91425" marL="91425"/>
                </a:tc>
                <a:tc>
                  <a:txBody>
                    <a:bodyPr/>
                    <a:lstStyle/>
                    <a:p>
                      <a:pPr indent="0" lvl="0" marL="0" rtl="0" algn="l">
                        <a:spcBef>
                          <a:spcPts val="0"/>
                        </a:spcBef>
                        <a:spcAft>
                          <a:spcPts val="0"/>
                        </a:spcAft>
                        <a:buNone/>
                      </a:pPr>
                      <a:r>
                        <a:rPr lang="en-US"/>
                        <a:t>4</a:t>
                      </a:r>
                      <a:endParaRPr/>
                    </a:p>
                  </a:txBody>
                  <a:tcPr marT="91425" marB="91425" marR="91425" marL="91425"/>
                </a:tc>
              </a:tr>
              <a:tr h="528875">
                <a:tc>
                  <a:txBody>
                    <a:bodyPr/>
                    <a:lstStyle/>
                    <a:p>
                      <a:pPr indent="0" lvl="0" marL="0" rtl="0" algn="l">
                        <a:spcBef>
                          <a:spcPts val="0"/>
                        </a:spcBef>
                        <a:spcAft>
                          <a:spcPts val="0"/>
                        </a:spcAft>
                        <a:buNone/>
                      </a:pPr>
                      <a:r>
                        <a:rPr lang="en-US"/>
                        <a:t>Storage</a:t>
                      </a:r>
                      <a:endParaRPr/>
                    </a:p>
                  </a:txBody>
                  <a:tcPr marT="91425" marB="91425" marR="91425" marL="91425"/>
                </a:tc>
                <a:tc>
                  <a:txBody>
                    <a:bodyPr/>
                    <a:lstStyle/>
                    <a:p>
                      <a:pPr indent="0" lvl="0" marL="0" rtl="0" algn="l">
                        <a:spcBef>
                          <a:spcPts val="0"/>
                        </a:spcBef>
                        <a:spcAft>
                          <a:spcPts val="0"/>
                        </a:spcAft>
                        <a:buNone/>
                      </a:pPr>
                      <a:r>
                        <a:rPr lang="en-US"/>
                        <a:t>50 GB</a:t>
                      </a:r>
                      <a:endParaRPr/>
                    </a:p>
                  </a:txBody>
                  <a:tcPr marT="91425" marB="91425" marR="91425" marL="91425"/>
                </a:tc>
                <a:tc>
                  <a:txBody>
                    <a:bodyPr/>
                    <a:lstStyle/>
                    <a:p>
                      <a:pPr indent="0" lvl="0" marL="0" rtl="0" algn="l">
                        <a:spcBef>
                          <a:spcPts val="0"/>
                        </a:spcBef>
                        <a:spcAft>
                          <a:spcPts val="0"/>
                        </a:spcAft>
                        <a:buNone/>
                      </a:pPr>
                      <a:r>
                        <a:rPr lang="en-US"/>
                        <a:t>50 GB</a:t>
                      </a:r>
                      <a:endParaRPr/>
                    </a:p>
                  </a:txBody>
                  <a:tcPr marT="91425" marB="91425" marR="91425" marL="91425"/>
                </a:tc>
              </a:tr>
              <a:tr h="528875">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TBD</a:t>
                      </a:r>
                      <a:endParaRPr/>
                    </a:p>
                  </a:txBody>
                  <a:tcPr marT="91425" marB="91425" marR="91425" marL="91425"/>
                </a:tc>
                <a:tc>
                  <a:txBody>
                    <a:bodyPr/>
                    <a:lstStyle/>
                    <a:p>
                      <a:pPr indent="0" lvl="0" marL="0" rtl="0" algn="l">
                        <a:spcBef>
                          <a:spcPts val="0"/>
                        </a:spcBef>
                        <a:spcAft>
                          <a:spcPts val="0"/>
                        </a:spcAft>
                        <a:buNone/>
                      </a:pPr>
                      <a:r>
                        <a:rPr lang="en-US"/>
                        <a:t>TBD</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4f8c07e486_0_1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GeoLab: Cost</a:t>
            </a:r>
            <a:endParaRPr/>
          </a:p>
        </p:txBody>
      </p:sp>
      <p:pic>
        <p:nvPicPr>
          <p:cNvPr id="374" name="Google Shape;374;g34f8c07e486_0_10" title="B3FB78F7-4F3E-4230-A996-15A988FEE57F.jpg"/>
          <p:cNvPicPr preferRelativeResize="0"/>
          <p:nvPr/>
        </p:nvPicPr>
        <p:blipFill>
          <a:blip r:embed="rId3">
            <a:alphaModFix/>
          </a:blip>
          <a:stretch>
            <a:fillRect/>
          </a:stretch>
        </p:blipFill>
        <p:spPr>
          <a:xfrm>
            <a:off x="1057975" y="717675"/>
            <a:ext cx="6522173" cy="4327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37358C"/>
              </a:buClr>
              <a:buSzPct val="111111"/>
              <a:buFont typeface="Arial"/>
              <a:buNone/>
            </a:pPr>
            <a:r>
              <a:rPr lang="en-US"/>
              <a:t>Directed Acyclic Graphs (DAGs)</a:t>
            </a:r>
            <a:endParaRPr/>
          </a:p>
        </p:txBody>
      </p:sp>
      <p:sp>
        <p:nvSpPr>
          <p:cNvPr id="380" name="Google Shape;380;p50"/>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115000"/>
              </a:lnSpc>
              <a:spcBef>
                <a:spcPts val="800"/>
              </a:spcBef>
              <a:spcAft>
                <a:spcPts val="0"/>
              </a:spcAft>
              <a:buSzPts val="1800"/>
              <a:buChar char="●"/>
            </a:pPr>
            <a:r>
              <a:rPr lang="en-US" sz="2400"/>
              <a:t>A graph where nodes are linked by one-way connections that do not form any cycles. </a:t>
            </a:r>
            <a:endParaRPr sz="2400"/>
          </a:p>
          <a:p>
            <a:pPr indent="-342900" lvl="0" marL="457200" rtl="0" algn="l">
              <a:lnSpc>
                <a:spcPct val="115000"/>
              </a:lnSpc>
              <a:spcBef>
                <a:spcPts val="0"/>
              </a:spcBef>
              <a:spcAft>
                <a:spcPts val="0"/>
              </a:spcAft>
              <a:buSzPts val="1800"/>
              <a:buChar char="●"/>
            </a:pPr>
            <a:r>
              <a:rPr lang="en-US" sz="2400"/>
              <a:t>DAGs illustrate dependencies and causal relationships.</a:t>
            </a:r>
            <a:endParaRPr sz="2400"/>
          </a:p>
          <a:p>
            <a:pPr indent="-342900" lvl="0" marL="457200" rtl="0" algn="l">
              <a:lnSpc>
                <a:spcPct val="115000"/>
              </a:lnSpc>
              <a:spcBef>
                <a:spcPts val="0"/>
              </a:spcBef>
              <a:spcAft>
                <a:spcPts val="0"/>
              </a:spcAft>
              <a:buSzPts val="1800"/>
              <a:buChar char="●"/>
            </a:pPr>
            <a:r>
              <a:rPr lang="en-US" sz="2400"/>
              <a:t>Helpful for visualizing relationships between nodes representing data, tasks or events.</a:t>
            </a:r>
            <a:endParaRPr sz="2400"/>
          </a:p>
          <a:p>
            <a:pPr indent="-342900" lvl="0" marL="457200" rtl="0" algn="l">
              <a:lnSpc>
                <a:spcPct val="115000"/>
              </a:lnSpc>
              <a:spcBef>
                <a:spcPts val="0"/>
              </a:spcBef>
              <a:spcAft>
                <a:spcPts val="0"/>
              </a:spcAft>
              <a:buSzPts val="1800"/>
              <a:buChar char="●"/>
            </a:pPr>
            <a:r>
              <a:rPr lang="en-US" sz="2400"/>
              <a:t>Workflows are DAGs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A diagram of a task graph&#10;&#10;AI-generated content may be incorrect." id="385" name="Google Shape;385;p51"/>
          <p:cNvPicPr preferRelativeResize="0"/>
          <p:nvPr/>
        </p:nvPicPr>
        <p:blipFill rotWithShape="1">
          <a:blip r:embed="rId3">
            <a:alphaModFix/>
          </a:blip>
          <a:srcRect b="0" l="0" r="0" t="0"/>
          <a:stretch/>
        </p:blipFill>
        <p:spPr>
          <a:xfrm>
            <a:off x="5045123" y="1505289"/>
            <a:ext cx="4237037" cy="3484562"/>
          </a:xfrm>
          <a:prstGeom prst="rect">
            <a:avLst/>
          </a:prstGeom>
          <a:noFill/>
          <a:ln>
            <a:noFill/>
          </a:ln>
        </p:spPr>
      </p:pic>
      <p:sp>
        <p:nvSpPr>
          <p:cNvPr id="386" name="Google Shape;386;p51"/>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Workflow Demo</a:t>
            </a:r>
            <a:endParaRPr/>
          </a:p>
        </p:txBody>
      </p:sp>
      <p:sp>
        <p:nvSpPr>
          <p:cNvPr id="387" name="Google Shape;387;p51"/>
          <p:cNvSpPr txBox="1"/>
          <p:nvPr>
            <p:ph idx="1" type="body"/>
          </p:nvPr>
        </p:nvSpPr>
        <p:spPr>
          <a:xfrm>
            <a:off x="606275" y="833325"/>
            <a:ext cx="5906700" cy="40563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rgbClr val="3D3D3D"/>
              </a:buClr>
              <a:buSzPts val="1400"/>
              <a:buNone/>
            </a:pPr>
            <a:r>
              <a:rPr lang="en-US"/>
              <a:t>workflow_planning.ipynb</a:t>
            </a:r>
            <a:endParaRPr/>
          </a:p>
          <a:p>
            <a:pPr indent="-228600" lvl="0" marL="457200" rtl="0" algn="l">
              <a:lnSpc>
                <a:spcPct val="90000"/>
              </a:lnSpc>
              <a:spcBef>
                <a:spcPts val="800"/>
              </a:spcBef>
              <a:spcAft>
                <a:spcPts val="0"/>
              </a:spcAft>
              <a:buClr>
                <a:srgbClr val="3D3D3D"/>
              </a:buClr>
              <a:buSzPts val="1400"/>
              <a:buNone/>
            </a:pPr>
            <a:r>
              <a:t/>
            </a:r>
            <a:endParaRPr/>
          </a:p>
          <a:p>
            <a:pPr indent="-355600" lvl="0" marL="457200" rtl="0" algn="l">
              <a:lnSpc>
                <a:spcPct val="115000"/>
              </a:lnSpc>
              <a:spcBef>
                <a:spcPts val="0"/>
              </a:spcBef>
              <a:spcAft>
                <a:spcPts val="0"/>
              </a:spcAft>
              <a:buClr>
                <a:srgbClr val="3D3D3D"/>
              </a:buClr>
              <a:buSzPts val="2000"/>
              <a:buFont typeface="Calibri"/>
              <a:buChar char="●"/>
            </a:pPr>
            <a:r>
              <a:rPr lang="en-US">
                <a:solidFill>
                  <a:srgbClr val="3D3D3D"/>
                </a:solidFill>
                <a:highlight>
                  <a:srgbClr val="FFFFFF"/>
                </a:highlight>
                <a:latin typeface="Calibri"/>
                <a:ea typeface="Calibri"/>
                <a:cs typeface="Calibri"/>
                <a:sym typeface="Calibri"/>
              </a:rPr>
              <a:t>Tasks are discrete units of work that are run on workers.</a:t>
            </a:r>
            <a:endParaRPr>
              <a:solidFill>
                <a:srgbClr val="3D3D3D"/>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3D3D3D"/>
              </a:buClr>
              <a:buSzPts val="2000"/>
              <a:buFont typeface="Calibri"/>
              <a:buChar char="●"/>
            </a:pPr>
            <a:r>
              <a:rPr lang="en-US">
                <a:solidFill>
                  <a:srgbClr val="3D3D3D"/>
                </a:solidFill>
                <a:highlight>
                  <a:srgbClr val="FFFFFF"/>
                </a:highlight>
                <a:latin typeface="Calibri"/>
                <a:ea typeface="Calibri"/>
                <a:cs typeface="Calibri"/>
                <a:sym typeface="Calibri"/>
              </a:rPr>
              <a:t>Task dependencies are the order and conditions under which tasks execute.</a:t>
            </a:r>
            <a:endParaRPr>
              <a:solidFill>
                <a:srgbClr val="3D3D3D"/>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3D3D3D"/>
              </a:buClr>
              <a:buSzPts val="2000"/>
              <a:buFont typeface="Calibri"/>
              <a:buChar char="●"/>
            </a:pPr>
            <a:r>
              <a:rPr lang="en-US">
                <a:solidFill>
                  <a:srgbClr val="3D3D3D"/>
                </a:solidFill>
                <a:highlight>
                  <a:srgbClr val="FFFFFF"/>
                </a:highlight>
                <a:latin typeface="Calibri"/>
                <a:ea typeface="Calibri"/>
                <a:cs typeface="Calibri"/>
                <a:sym typeface="Calibri"/>
              </a:rPr>
              <a:t>Callbacks: Actions to take when the entire workflow completes.</a:t>
            </a:r>
            <a:endParaRPr>
              <a:solidFill>
                <a:srgbClr val="3D3D3D"/>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3D3D3D"/>
              </a:buClr>
              <a:buSzPts val="2000"/>
              <a:buFont typeface="Calibri"/>
              <a:buChar char="●"/>
            </a:pPr>
            <a:r>
              <a:rPr lang="en-US">
                <a:solidFill>
                  <a:srgbClr val="3D3D3D"/>
                </a:solidFill>
                <a:highlight>
                  <a:srgbClr val="FFFFFF"/>
                </a:highlight>
                <a:latin typeface="Calibri"/>
                <a:ea typeface="Calibri"/>
                <a:cs typeface="Calibri"/>
                <a:sym typeface="Calibri"/>
              </a:rPr>
              <a:t>Schedules determine when the workflow should run.</a:t>
            </a:r>
            <a:endParaRPr>
              <a:solidFill>
                <a:srgbClr val="3D3D3D"/>
              </a:solidFill>
              <a:highlight>
                <a:srgbClr val="FFFFFF"/>
              </a:highlight>
              <a:latin typeface="Calibri"/>
              <a:ea typeface="Calibri"/>
              <a:cs typeface="Calibri"/>
              <a:sym typeface="Calibri"/>
            </a:endParaRPr>
          </a:p>
          <a:p>
            <a:pPr indent="0" lvl="0" marL="457200" rtl="0" algn="l">
              <a:lnSpc>
                <a:spcPct val="115000"/>
              </a:lnSpc>
              <a:spcBef>
                <a:spcPts val="1200"/>
              </a:spcBef>
              <a:spcAft>
                <a:spcPts val="0"/>
              </a:spcAft>
              <a:buNone/>
            </a:pPr>
            <a:r>
              <a:t/>
            </a:r>
            <a:endParaRPr>
              <a:solidFill>
                <a:srgbClr val="707070"/>
              </a:solidFill>
              <a:highlight>
                <a:srgbClr val="FFFFFF"/>
              </a:highlight>
              <a:latin typeface="Roboto"/>
              <a:ea typeface="Roboto"/>
              <a:cs typeface="Roboto"/>
              <a:sym typeface="Roboto"/>
            </a:endParaRPr>
          </a:p>
          <a:p>
            <a:pPr indent="0" lvl="0" marL="457200" rtl="0" algn="l">
              <a:lnSpc>
                <a:spcPct val="115000"/>
              </a:lnSpc>
              <a:spcBef>
                <a:spcPts val="1200"/>
              </a:spcBef>
              <a:spcAft>
                <a:spcPts val="0"/>
              </a:spcAft>
              <a:buNone/>
            </a:pPr>
            <a:r>
              <a:t/>
            </a:r>
            <a:endParaRPr>
              <a:solidFill>
                <a:srgbClr val="707070"/>
              </a:solidFill>
              <a:highlight>
                <a:srgbClr val="FFFFFF"/>
              </a:highlight>
              <a:latin typeface="Roboto"/>
              <a:ea typeface="Roboto"/>
              <a:cs typeface="Roboto"/>
              <a:sym typeface="Roboto"/>
            </a:endParaRPr>
          </a:p>
          <a:p>
            <a:pPr indent="-228600" lvl="0" marL="457200" rtl="0" algn="l">
              <a:lnSpc>
                <a:spcPct val="90000"/>
              </a:lnSpc>
              <a:spcBef>
                <a:spcPts val="1200"/>
              </a:spcBef>
              <a:spcAft>
                <a:spcPts val="0"/>
              </a:spcAft>
              <a:buClr>
                <a:srgbClr val="3D3D3D"/>
              </a:buClr>
              <a:buSzPts val="1400"/>
              <a:buNone/>
            </a:pPr>
            <a:r>
              <a:t/>
            </a:r>
            <a:endParaRPr/>
          </a:p>
          <a:p>
            <a:pPr indent="-228600" lvl="0" marL="457200" rtl="0" algn="l">
              <a:lnSpc>
                <a:spcPct val="90000"/>
              </a:lnSpc>
              <a:spcBef>
                <a:spcPts val="800"/>
              </a:spcBef>
              <a:spcAft>
                <a:spcPts val="0"/>
              </a:spcAft>
              <a:buClr>
                <a:srgbClr val="3D3D3D"/>
              </a:buClr>
              <a:buSzPts val="1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API/SDK Demo</a:t>
            </a:r>
            <a:endParaRPr/>
          </a:p>
        </p:txBody>
      </p:sp>
      <p:sp>
        <p:nvSpPr>
          <p:cNvPr id="393" name="Google Shape;393;p52"/>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rPr b="1" lang="en-US"/>
              <a:t>What we’re doing:</a:t>
            </a:r>
            <a:endParaRPr b="1"/>
          </a:p>
          <a:p>
            <a:pPr indent="-228600" lvl="0" marL="457200" rtl="0" algn="l">
              <a:lnSpc>
                <a:spcPct val="90000"/>
              </a:lnSpc>
              <a:spcBef>
                <a:spcPts val="800"/>
              </a:spcBef>
              <a:spcAft>
                <a:spcPts val="0"/>
              </a:spcAft>
              <a:buClr>
                <a:srgbClr val="3D3D3D"/>
              </a:buClr>
              <a:buSzPts val="1400"/>
              <a:buNone/>
            </a:pPr>
            <a:r>
              <a:rPr lang="en-US"/>
              <a:t>Demonstrate multiple methods for processing GNSS observation data in the SAGE/GAGE GeoLab in AWS</a:t>
            </a:r>
            <a:endParaRPr/>
          </a:p>
          <a:p>
            <a:pPr indent="-228600" lvl="0" marL="457200" rtl="0" algn="l">
              <a:lnSpc>
                <a:spcPct val="90000"/>
              </a:lnSpc>
              <a:spcBef>
                <a:spcPts val="800"/>
              </a:spcBef>
              <a:spcAft>
                <a:spcPts val="0"/>
              </a:spcAft>
              <a:buClr>
                <a:srgbClr val="3D3D3D"/>
              </a:buClr>
              <a:buSzPts val="1400"/>
              <a:buNone/>
            </a:pPr>
            <a:r>
              <a:t/>
            </a:r>
            <a:endParaRPr/>
          </a:p>
          <a:p>
            <a:pPr indent="-228600" lvl="0" marL="457200" rtl="0" algn="l">
              <a:lnSpc>
                <a:spcPct val="90000"/>
              </a:lnSpc>
              <a:spcBef>
                <a:spcPts val="800"/>
              </a:spcBef>
              <a:spcAft>
                <a:spcPts val="0"/>
              </a:spcAft>
              <a:buClr>
                <a:srgbClr val="3D3D3D"/>
              </a:buClr>
              <a:buSzPts val="1400"/>
              <a:buNone/>
            </a:pPr>
            <a:r>
              <a:rPr b="1" lang="en-US"/>
              <a:t>Comparisons:</a:t>
            </a:r>
            <a:endParaRPr b="1"/>
          </a:p>
          <a:p>
            <a:pPr indent="-228600" lvl="0" marL="457200" rtl="0" algn="l">
              <a:lnSpc>
                <a:spcPct val="90000"/>
              </a:lnSpc>
              <a:spcBef>
                <a:spcPts val="800"/>
              </a:spcBef>
              <a:spcAft>
                <a:spcPts val="0"/>
              </a:spcAft>
              <a:buClr>
                <a:srgbClr val="3D3D3D"/>
              </a:buClr>
              <a:buSzPts val="1400"/>
              <a:buNone/>
            </a:pPr>
            <a:r>
              <a:rPr lang="en-US"/>
              <a:t>1. Serial download and process: in GeoLab</a:t>
            </a:r>
            <a:endParaRPr/>
          </a:p>
          <a:p>
            <a:pPr indent="-228600" lvl="0" marL="457200" rtl="0" algn="l">
              <a:lnSpc>
                <a:spcPct val="90000"/>
              </a:lnSpc>
              <a:spcBef>
                <a:spcPts val="800"/>
              </a:spcBef>
              <a:spcAft>
                <a:spcPts val="0"/>
              </a:spcAft>
              <a:buClr>
                <a:srgbClr val="3D3D3D"/>
              </a:buClr>
              <a:buSzPts val="1400"/>
              <a:buNone/>
            </a:pPr>
            <a:r>
              <a:rPr lang="en-US"/>
              <a:t>2. TileDb read and process in GeoLab</a:t>
            </a:r>
            <a:endParaRPr/>
          </a:p>
          <a:p>
            <a:pPr indent="-228600" lvl="0" marL="457200" rtl="0" algn="l">
              <a:lnSpc>
                <a:spcPct val="90000"/>
              </a:lnSpc>
              <a:spcBef>
                <a:spcPts val="800"/>
              </a:spcBef>
              <a:spcAft>
                <a:spcPts val="0"/>
              </a:spcAft>
              <a:buClr>
                <a:srgbClr val="3D3D3D"/>
              </a:buClr>
              <a:buSzPts val="1400"/>
              <a:buNone/>
            </a:pPr>
            <a:r>
              <a:rPr lang="en-US"/>
              <a:t>3. Serial read from S3 and process in GeoLab</a:t>
            </a:r>
            <a:endParaRPr/>
          </a:p>
          <a:p>
            <a:pPr indent="-228600" lvl="0" marL="457200" rtl="0" algn="l">
              <a:lnSpc>
                <a:spcPct val="90000"/>
              </a:lnSpc>
              <a:spcBef>
                <a:spcPts val="800"/>
              </a:spcBef>
              <a:spcAft>
                <a:spcPts val="0"/>
              </a:spcAft>
              <a:buClr>
                <a:srgbClr val="3D3D3D"/>
              </a:buClr>
              <a:buSzPts val="1400"/>
              <a:buNone/>
            </a:pPr>
            <a:r>
              <a:rPr lang="en-US"/>
              <a:t>4. Parallel read and process using Dask-Gateway in GeoLab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8"/>
          <p:cNvSpPr txBox="1"/>
          <p:nvPr>
            <p:ph type="title"/>
          </p:nvPr>
        </p:nvSpPr>
        <p:spPr>
          <a:xfrm>
            <a:off x="238050" y="1890900"/>
            <a:ext cx="8667900" cy="1361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7358C"/>
              </a:buClr>
              <a:buSzPts val="3200"/>
              <a:buFont typeface="Arial"/>
              <a:buNone/>
            </a:pPr>
            <a:r>
              <a:rPr lang="en-US" sz="4800">
                <a:solidFill>
                  <a:srgbClr val="3D3D3D"/>
                </a:solidFill>
              </a:rPr>
              <a:t>Introduction to EarthScope and Cloud Computing</a:t>
            </a:r>
            <a:endParaRPr sz="4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Serial Download &amp; Process</a:t>
            </a:r>
            <a:endParaRPr/>
          </a:p>
        </p:txBody>
      </p:sp>
      <p:sp>
        <p:nvSpPr>
          <p:cNvPr id="399" name="Google Shape;399;p53"/>
          <p:cNvSpPr txBox="1"/>
          <p:nvPr>
            <p:ph idx="1" type="body"/>
          </p:nvPr>
        </p:nvSpPr>
        <p:spPr>
          <a:xfrm>
            <a:off x="718862" y="1414476"/>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rPr b="1" lang="en-US" sz="2800"/>
              <a:t>Key points:</a:t>
            </a:r>
            <a:endParaRPr b="1" sz="2800"/>
          </a:p>
          <a:p>
            <a:pPr indent="-342900" lvl="0" marL="457200" rtl="0" algn="l">
              <a:lnSpc>
                <a:spcPct val="115000"/>
              </a:lnSpc>
              <a:spcBef>
                <a:spcPts val="800"/>
              </a:spcBef>
              <a:spcAft>
                <a:spcPts val="0"/>
              </a:spcAft>
              <a:buSzPts val="1800"/>
              <a:buChar char="●"/>
            </a:pPr>
            <a:r>
              <a:rPr lang="en-US" sz="2400"/>
              <a:t>Files are individually downloaded from GNSS web services</a:t>
            </a:r>
            <a:endParaRPr sz="2400"/>
          </a:p>
          <a:p>
            <a:pPr indent="-342900" lvl="0" marL="457200" rtl="0" algn="l">
              <a:lnSpc>
                <a:spcPct val="115000"/>
              </a:lnSpc>
              <a:spcBef>
                <a:spcPts val="0"/>
              </a:spcBef>
              <a:spcAft>
                <a:spcPts val="0"/>
              </a:spcAft>
              <a:buSzPts val="1800"/>
              <a:buChar char="●"/>
            </a:pPr>
            <a:r>
              <a:rPr lang="en-US" sz="2400"/>
              <a:t>Data from each file is extracted and added to xarray</a:t>
            </a:r>
            <a:endParaRPr sz="2400"/>
          </a:p>
          <a:p>
            <a:pPr indent="-342900" lvl="0" marL="457200" rtl="0" algn="l">
              <a:lnSpc>
                <a:spcPct val="115000"/>
              </a:lnSpc>
              <a:spcBef>
                <a:spcPts val="0"/>
              </a:spcBef>
              <a:spcAft>
                <a:spcPts val="0"/>
              </a:spcAft>
              <a:buSzPts val="1800"/>
              <a:buChar char="●"/>
            </a:pPr>
            <a:r>
              <a:rPr lang="en-US" sz="2400"/>
              <a:t>Average SNR is calculated and plotted</a:t>
            </a:r>
            <a:endParaRPr sz="2400"/>
          </a:p>
          <a:p>
            <a:pPr indent="-342900" lvl="0" marL="457200" rtl="0" algn="l">
              <a:lnSpc>
                <a:spcPct val="115000"/>
              </a:lnSpc>
              <a:spcBef>
                <a:spcPts val="0"/>
              </a:spcBef>
              <a:spcAft>
                <a:spcPts val="0"/>
              </a:spcAft>
              <a:buSzPts val="1800"/>
              <a:buChar char="●"/>
            </a:pPr>
            <a:r>
              <a:rPr lang="en-US" sz="2400"/>
              <a:t>Processed 9 days in 30 seconds</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Read from TileDB in S3</a:t>
            </a:r>
            <a:endParaRPr/>
          </a:p>
        </p:txBody>
      </p:sp>
      <p:sp>
        <p:nvSpPr>
          <p:cNvPr id="405" name="Google Shape;405;p54"/>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rPr b="1" lang="en-US" sz="2800"/>
              <a:t>Key points:</a:t>
            </a:r>
            <a:endParaRPr b="1" sz="2800"/>
          </a:p>
          <a:p>
            <a:pPr indent="-228600" lvl="0" marL="457200" rtl="0" algn="l">
              <a:lnSpc>
                <a:spcPct val="90000"/>
              </a:lnSpc>
              <a:spcBef>
                <a:spcPts val="800"/>
              </a:spcBef>
              <a:spcAft>
                <a:spcPts val="0"/>
              </a:spcAft>
              <a:buClr>
                <a:srgbClr val="3D3D3D"/>
              </a:buClr>
              <a:buSzPts val="1400"/>
              <a:buNone/>
            </a:pPr>
            <a:r>
              <a:t/>
            </a:r>
            <a:endParaRPr/>
          </a:p>
          <a:p>
            <a:pPr indent="-381000" lvl="0" marL="457200" rtl="0" algn="l">
              <a:lnSpc>
                <a:spcPct val="115000"/>
              </a:lnSpc>
              <a:spcBef>
                <a:spcPts val="800"/>
              </a:spcBef>
              <a:spcAft>
                <a:spcPts val="0"/>
              </a:spcAft>
              <a:buSzPts val="2400"/>
              <a:buChar char="●"/>
            </a:pPr>
            <a:r>
              <a:rPr lang="en-US" sz="2400"/>
              <a:t>In GeoLab, perform a serial read against TileDB</a:t>
            </a:r>
            <a:endParaRPr sz="2400"/>
          </a:p>
          <a:p>
            <a:pPr indent="-381000" lvl="0" marL="457200" rtl="0" algn="l">
              <a:lnSpc>
                <a:spcPct val="115000"/>
              </a:lnSpc>
              <a:spcBef>
                <a:spcPts val="0"/>
              </a:spcBef>
              <a:spcAft>
                <a:spcPts val="0"/>
              </a:spcAft>
              <a:buSzPts val="2400"/>
              <a:buChar char="●"/>
            </a:pPr>
            <a:r>
              <a:rPr lang="en-US" sz="2400"/>
              <a:t>TileDB queries are efficient, getting only the data needed</a:t>
            </a:r>
            <a:endParaRPr sz="2400"/>
          </a:p>
          <a:p>
            <a:pPr indent="-381000" lvl="0" marL="457200" rtl="0" algn="l">
              <a:lnSpc>
                <a:spcPct val="115000"/>
              </a:lnSpc>
              <a:spcBef>
                <a:spcPts val="0"/>
              </a:spcBef>
              <a:spcAft>
                <a:spcPts val="0"/>
              </a:spcAft>
              <a:buSzPts val="2400"/>
              <a:buChar char="●"/>
            </a:pPr>
            <a:r>
              <a:rPr lang="en-US" sz="2400"/>
              <a:t>Process 50 days in ~30 seconds</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Dask in GeoLab</a:t>
            </a:r>
            <a:endParaRPr/>
          </a:p>
        </p:txBody>
      </p:sp>
      <p:sp>
        <p:nvSpPr>
          <p:cNvPr id="411" name="Google Shape;411;p55"/>
          <p:cNvSpPr txBox="1"/>
          <p:nvPr>
            <p:ph idx="1" type="body"/>
          </p:nvPr>
        </p:nvSpPr>
        <p:spPr>
          <a:xfrm>
            <a:off x="627853" y="948026"/>
            <a:ext cx="7886700" cy="675476"/>
          </a:xfrm>
          <a:prstGeom prst="rect">
            <a:avLst/>
          </a:prstGeom>
          <a:noFill/>
          <a:ln>
            <a:noFill/>
          </a:ln>
        </p:spPr>
        <p:txBody>
          <a:bodyPr anchorCtr="0" anchor="t" bIns="34275" lIns="68575" spcFirstLastPara="1" rIns="68575" wrap="square" tIns="34275">
            <a:normAutofit lnSpcReduction="10000"/>
          </a:bodyPr>
          <a:lstStyle/>
          <a:p>
            <a:pPr indent="-228600" lvl="0" marL="457200" rtl="0" algn="l">
              <a:lnSpc>
                <a:spcPct val="90000"/>
              </a:lnSpc>
              <a:spcBef>
                <a:spcPts val="800"/>
              </a:spcBef>
              <a:spcAft>
                <a:spcPts val="0"/>
              </a:spcAft>
              <a:buClr>
                <a:srgbClr val="3D3D3D"/>
              </a:buClr>
              <a:buSzPts val="1400"/>
              <a:buNone/>
            </a:pPr>
            <a:r>
              <a:rPr lang="en-US"/>
              <a:t>Dask is a open-source Python library for parallel and distributed computing.</a:t>
            </a:r>
            <a:endParaRPr/>
          </a:p>
          <a:p>
            <a:pPr indent="-228600" lvl="0" marL="457200" rtl="0" algn="l">
              <a:lnSpc>
                <a:spcPct val="90000"/>
              </a:lnSpc>
              <a:spcBef>
                <a:spcPts val="800"/>
              </a:spcBef>
              <a:spcAft>
                <a:spcPts val="0"/>
              </a:spcAft>
              <a:buClr>
                <a:srgbClr val="3D3D3D"/>
              </a:buClr>
              <a:buSzPts val="1400"/>
              <a:buNone/>
            </a:pPr>
            <a:r>
              <a:t/>
            </a:r>
            <a:endParaRPr/>
          </a:p>
          <a:p>
            <a:pPr indent="-228600" lvl="0" marL="457200" rtl="0" algn="l">
              <a:lnSpc>
                <a:spcPct val="90000"/>
              </a:lnSpc>
              <a:spcBef>
                <a:spcPts val="800"/>
              </a:spcBef>
              <a:spcAft>
                <a:spcPts val="0"/>
              </a:spcAft>
              <a:buClr>
                <a:srgbClr val="3D3D3D"/>
              </a:buClr>
              <a:buSzPts val="1400"/>
              <a:buNone/>
            </a:pPr>
            <a:r>
              <a:t/>
            </a:r>
            <a:endParaRPr/>
          </a:p>
        </p:txBody>
      </p:sp>
      <p:pic>
        <p:nvPicPr>
          <p:cNvPr descr="A diagram of a task graph&#10;&#10;AI-generated content may be incorrect." id="412" name="Google Shape;412;p55"/>
          <p:cNvPicPr preferRelativeResize="0"/>
          <p:nvPr/>
        </p:nvPicPr>
        <p:blipFill rotWithShape="1">
          <a:blip r:embed="rId3">
            <a:alphaModFix/>
          </a:blip>
          <a:srcRect b="0" l="0" r="0" t="0"/>
          <a:stretch/>
        </p:blipFill>
        <p:spPr>
          <a:xfrm>
            <a:off x="5363473" y="1515913"/>
            <a:ext cx="3657600" cy="2952750"/>
          </a:xfrm>
          <a:prstGeom prst="rect">
            <a:avLst/>
          </a:prstGeom>
          <a:noFill/>
          <a:ln>
            <a:noFill/>
          </a:ln>
        </p:spPr>
      </p:pic>
      <p:sp>
        <p:nvSpPr>
          <p:cNvPr id="413" name="Google Shape;413;p55"/>
          <p:cNvSpPr txBox="1"/>
          <p:nvPr/>
        </p:nvSpPr>
        <p:spPr>
          <a:xfrm>
            <a:off x="334970" y="1615713"/>
            <a:ext cx="4782440" cy="32932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Dask breaks down large computational tasks into smaller, manageable pieces that can be processed in parallel.</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Dask builds a plan (or task graph) of all the steps needed to complete the computation (lazy evaluation).</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The task graph outlines the sequence of operations. Nodes represent a task, and edges are dependencies. The graph optimizes the order of operations and distributes them efficiently across available resources.</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The actual calculations are only done when you explicitly ask for the results.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Dask Gateway in GeoLab</a:t>
            </a:r>
            <a:endParaRPr/>
          </a:p>
        </p:txBody>
      </p:sp>
      <p:sp>
        <p:nvSpPr>
          <p:cNvPr id="419" name="Google Shape;419;p56"/>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lnSpcReduction="10000"/>
          </a:bodyPr>
          <a:lstStyle/>
          <a:p>
            <a:pPr indent="-228600" lvl="0" marL="457200" rtl="0" algn="l">
              <a:lnSpc>
                <a:spcPct val="90000"/>
              </a:lnSpc>
              <a:spcBef>
                <a:spcPts val="800"/>
              </a:spcBef>
              <a:spcAft>
                <a:spcPts val="0"/>
              </a:spcAft>
              <a:buClr>
                <a:srgbClr val="3D3D3D"/>
              </a:buClr>
              <a:buSzPts val="1400"/>
              <a:buNone/>
            </a:pPr>
            <a:r>
              <a:rPr b="1" lang="en-US" sz="2800"/>
              <a:t>Key points:</a:t>
            </a:r>
            <a:endParaRPr b="1" sz="2800"/>
          </a:p>
          <a:p>
            <a:pPr indent="0" lvl="0" marL="228600" rtl="0" algn="l">
              <a:lnSpc>
                <a:spcPct val="90000"/>
              </a:lnSpc>
              <a:spcBef>
                <a:spcPts val="800"/>
              </a:spcBef>
              <a:spcAft>
                <a:spcPts val="0"/>
              </a:spcAft>
              <a:buSzPts val="1400"/>
              <a:buNone/>
            </a:pPr>
            <a:r>
              <a:rPr lang="en-US" sz="2400"/>
              <a:t>A distributed compute infrastructure (dask-gateway) adjacent to ARCO data supports:</a:t>
            </a:r>
            <a:endParaRPr sz="2400"/>
          </a:p>
          <a:p>
            <a:pPr indent="0" lvl="0" marL="228600" rtl="0" algn="l">
              <a:lnSpc>
                <a:spcPct val="90000"/>
              </a:lnSpc>
              <a:spcBef>
                <a:spcPts val="800"/>
              </a:spcBef>
              <a:spcAft>
                <a:spcPts val="0"/>
              </a:spcAft>
              <a:buSzPts val="1400"/>
              <a:buNone/>
            </a:pPr>
            <a:r>
              <a:t/>
            </a:r>
            <a:endParaRPr sz="2400"/>
          </a:p>
          <a:p>
            <a:pPr indent="-381000" lvl="0" marL="457200" rtl="0" algn="l">
              <a:lnSpc>
                <a:spcPct val="115000"/>
              </a:lnSpc>
              <a:spcBef>
                <a:spcPts val="800"/>
              </a:spcBef>
              <a:spcAft>
                <a:spcPts val="0"/>
              </a:spcAft>
              <a:buSzPts val="2400"/>
              <a:buChar char="●"/>
            </a:pPr>
            <a:r>
              <a:rPr lang="en-US" sz="2400"/>
              <a:t>high throughput, massively parallelizable workflows</a:t>
            </a:r>
            <a:endParaRPr sz="2400"/>
          </a:p>
          <a:p>
            <a:pPr indent="-381000" lvl="0" marL="457200" rtl="0" algn="l">
              <a:lnSpc>
                <a:spcPct val="115000"/>
              </a:lnSpc>
              <a:spcBef>
                <a:spcPts val="0"/>
              </a:spcBef>
              <a:spcAft>
                <a:spcPts val="0"/>
              </a:spcAft>
              <a:buSzPts val="2400"/>
              <a:buChar char="●"/>
            </a:pPr>
            <a:r>
              <a:rPr lang="en-US" sz="2400"/>
              <a:t>large scale data analysis</a:t>
            </a:r>
            <a:endParaRPr sz="2400"/>
          </a:p>
          <a:p>
            <a:pPr indent="-381000" lvl="0" marL="457200" rtl="0" algn="l">
              <a:lnSpc>
                <a:spcPct val="115000"/>
              </a:lnSpc>
              <a:spcBef>
                <a:spcPts val="0"/>
              </a:spcBef>
              <a:spcAft>
                <a:spcPts val="0"/>
              </a:spcAft>
              <a:buSzPts val="2400"/>
              <a:buChar char="●"/>
            </a:pPr>
            <a:r>
              <a:rPr lang="en-US" sz="2400"/>
              <a:t>Machine learning + deep learning</a:t>
            </a:r>
            <a:endParaRPr sz="2400"/>
          </a:p>
          <a:p>
            <a:pPr indent="-381000" lvl="0" marL="457200" rtl="0" algn="l">
              <a:lnSpc>
                <a:spcPct val="115000"/>
              </a:lnSpc>
              <a:spcBef>
                <a:spcPts val="0"/>
              </a:spcBef>
              <a:spcAft>
                <a:spcPts val="0"/>
              </a:spcAft>
              <a:buSzPts val="2400"/>
              <a:buChar char="●"/>
            </a:pPr>
            <a:r>
              <a:rPr lang="en-US" sz="2400"/>
              <a:t>Processed 440 days in ~30 seconds</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5676816fc4_1_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556"/>
              <a:buFont typeface="Arial"/>
              <a:buNone/>
            </a:pPr>
            <a:r>
              <a:rPr lang="en-US"/>
              <a:t>Take 10 minutes to Reflect</a:t>
            </a:r>
            <a:endParaRPr/>
          </a:p>
        </p:txBody>
      </p:sp>
      <p:sp>
        <p:nvSpPr>
          <p:cNvPr id="425" name="Google Shape;425;g35676816fc4_1_9"/>
          <p:cNvSpPr txBox="1"/>
          <p:nvPr>
            <p:ph idx="4294967295" type="body"/>
          </p:nvPr>
        </p:nvSpPr>
        <p:spPr>
          <a:xfrm>
            <a:off x="606275" y="1021350"/>
            <a:ext cx="8537700" cy="3263400"/>
          </a:xfrm>
          <a:prstGeom prst="rect">
            <a:avLst/>
          </a:prstGeom>
        </p:spPr>
        <p:txBody>
          <a:bodyPr anchorCtr="0" anchor="t" bIns="34275" lIns="68575" spcFirstLastPara="1" rIns="68575" wrap="square" tIns="34275">
            <a:normAutofit/>
          </a:bodyPr>
          <a:lstStyle/>
          <a:p>
            <a:pPr indent="-368300" lvl="0" marL="457200" rtl="0" algn="l">
              <a:lnSpc>
                <a:spcPct val="100000"/>
              </a:lnSpc>
              <a:spcBef>
                <a:spcPts val="1200"/>
              </a:spcBef>
              <a:spcAft>
                <a:spcPts val="0"/>
              </a:spcAft>
              <a:buSzPts val="2200"/>
              <a:buChar char="●"/>
            </a:pPr>
            <a:r>
              <a:rPr lang="en-US" sz="2200"/>
              <a:t>Please take 10 minutes to complete the short reflection       linked in the online agenda</a:t>
            </a:r>
            <a:endParaRPr sz="2200"/>
          </a:p>
          <a:p>
            <a:pPr indent="-368300" lvl="0" marL="457200" rtl="0" algn="l">
              <a:lnSpc>
                <a:spcPct val="100000"/>
              </a:lnSpc>
              <a:spcBef>
                <a:spcPts val="1200"/>
              </a:spcBef>
              <a:spcAft>
                <a:spcPts val="0"/>
              </a:spcAft>
              <a:buSzPts val="2200"/>
              <a:buChar char="●"/>
            </a:pPr>
            <a:r>
              <a:rPr lang="en-US" sz="2200"/>
              <a:t>This reflection is a chance to check in with what we’ve covered so far, and give us insight into how it’s landing for you.</a:t>
            </a:r>
            <a:endParaRPr sz="2200"/>
          </a:p>
          <a:p>
            <a:pPr indent="-368300" lvl="0" marL="457200" rtl="0" algn="l">
              <a:lnSpc>
                <a:spcPct val="100000"/>
              </a:lnSpc>
              <a:spcBef>
                <a:spcPts val="1200"/>
              </a:spcBef>
              <a:spcAft>
                <a:spcPts val="0"/>
              </a:spcAft>
              <a:buSzPts val="2200"/>
              <a:buChar char="●"/>
            </a:pPr>
            <a:r>
              <a:rPr lang="en-US" sz="2200"/>
              <a:t>Please open the link in the agenda under </a:t>
            </a:r>
            <a:r>
              <a:rPr b="1" lang="en-US" sz="2200"/>
              <a:t>hour 3 </a:t>
            </a:r>
            <a:r>
              <a:rPr lang="en-US" sz="2200"/>
              <a:t>to begin</a:t>
            </a:r>
            <a:endParaRPr sz="2200"/>
          </a:p>
          <a:p>
            <a:pPr indent="0" lvl="0" marL="0" rtl="0" algn="l">
              <a:lnSpc>
                <a:spcPct val="100000"/>
              </a:lnSpc>
              <a:spcBef>
                <a:spcPts val="1200"/>
              </a:spcBef>
              <a:spcAft>
                <a:spcPts val="0"/>
              </a:spcAft>
              <a:buNone/>
            </a:pPr>
            <a:r>
              <a:t/>
            </a:r>
            <a:endParaRPr sz="2200"/>
          </a:p>
          <a:p>
            <a:pPr indent="457200" lvl="0" marL="0" rtl="0" algn="l">
              <a:lnSpc>
                <a:spcPct val="100000"/>
              </a:lnSpc>
              <a:spcBef>
                <a:spcPts val="1200"/>
              </a:spcBef>
              <a:spcAft>
                <a:spcPts val="0"/>
              </a:spcAft>
              <a:buNone/>
            </a:pPr>
            <a:r>
              <a:rPr lang="en-US" sz="2200">
                <a:solidFill>
                  <a:schemeClr val="accent1"/>
                </a:solidFill>
              </a:rPr>
              <a:t>earthscope.org/cloud-101</a:t>
            </a:r>
            <a:endParaRPr sz="2200">
              <a:solidFill>
                <a:schemeClr val="accent1"/>
              </a:solidFill>
            </a:endParaRPr>
          </a:p>
        </p:txBody>
      </p:sp>
      <p:pic>
        <p:nvPicPr>
          <p:cNvPr id="426" name="Google Shape;426;g35676816fc4_1_9"/>
          <p:cNvPicPr preferRelativeResize="0"/>
          <p:nvPr/>
        </p:nvPicPr>
        <p:blipFill>
          <a:blip r:embed="rId3">
            <a:alphaModFix/>
          </a:blip>
          <a:stretch>
            <a:fillRect/>
          </a:stretch>
        </p:blipFill>
        <p:spPr>
          <a:xfrm>
            <a:off x="4718994" y="3241125"/>
            <a:ext cx="3603450" cy="2077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684450" y="1801500"/>
            <a:ext cx="7775100" cy="1540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37358C"/>
              </a:buClr>
              <a:buSzPts val="3200"/>
              <a:buFont typeface="Arial"/>
              <a:buNone/>
            </a:pPr>
            <a:r>
              <a:rPr lang="en-US" sz="4800">
                <a:solidFill>
                  <a:schemeClr val="accent2"/>
                </a:solidFill>
              </a:rPr>
              <a:t>Exploration, Next Steps, Wrap-Up</a:t>
            </a:r>
            <a:endParaRPr sz="4800">
              <a:solidFill>
                <a:schemeClr val="accen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Wrap-Up</a:t>
            </a:r>
            <a:endParaRPr/>
          </a:p>
        </p:txBody>
      </p:sp>
      <p:sp>
        <p:nvSpPr>
          <p:cNvPr id="437" name="Google Shape;437;p60"/>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rgbClr val="3D3D3D"/>
              </a:buClr>
              <a:buSzPts val="1400"/>
              <a:buNone/>
            </a:pPr>
            <a:r>
              <a:rPr b="1" lang="en-US" sz="2400"/>
              <a:t>Resources:</a:t>
            </a:r>
            <a:endParaRPr b="1" sz="2400"/>
          </a:p>
          <a:p>
            <a:pPr indent="-381000" lvl="0" marL="457200" rtl="0" algn="l">
              <a:lnSpc>
                <a:spcPct val="115000"/>
              </a:lnSpc>
              <a:spcBef>
                <a:spcPts val="800"/>
              </a:spcBef>
              <a:spcAft>
                <a:spcPts val="0"/>
              </a:spcAft>
              <a:buSzPts val="2400"/>
              <a:buChar char="●"/>
            </a:pPr>
            <a:r>
              <a:rPr lang="en-US" sz="2400"/>
              <a:t>ReadtheDocs (</a:t>
            </a:r>
            <a:r>
              <a:rPr lang="en-US" sz="2200"/>
              <a:t>https://docs.earthscope.org/projects/GeoLab</a:t>
            </a:r>
            <a:r>
              <a:rPr lang="en-US" sz="2200">
                <a:solidFill>
                  <a:schemeClr val="dk1"/>
                </a:solidFill>
              </a:rPr>
              <a:t>)</a:t>
            </a:r>
            <a:endParaRPr sz="2400"/>
          </a:p>
          <a:p>
            <a:pPr indent="-381000" lvl="0" marL="457200" rtl="0" algn="l">
              <a:lnSpc>
                <a:spcPct val="115000"/>
              </a:lnSpc>
              <a:spcBef>
                <a:spcPts val="0"/>
              </a:spcBef>
              <a:spcAft>
                <a:spcPts val="0"/>
              </a:spcAft>
              <a:buSzPts val="2400"/>
              <a:buChar char="●"/>
            </a:pPr>
            <a:r>
              <a:rPr lang="en-US" sz="2400"/>
              <a:t>Markdown cheat sheet</a:t>
            </a:r>
            <a:endParaRPr sz="2400"/>
          </a:p>
          <a:p>
            <a:pPr indent="-381000" lvl="0" marL="457200" rtl="0" algn="l">
              <a:lnSpc>
                <a:spcPct val="115000"/>
              </a:lnSpc>
              <a:spcBef>
                <a:spcPts val="0"/>
              </a:spcBef>
              <a:spcAft>
                <a:spcPts val="0"/>
              </a:spcAft>
              <a:buSzPts val="2400"/>
              <a:buChar char="●"/>
            </a:pPr>
            <a:r>
              <a:rPr lang="en-US" sz="2400"/>
              <a:t>Getting data explainer</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Wrap Up</a:t>
            </a:r>
            <a:endParaRPr/>
          </a:p>
        </p:txBody>
      </p:sp>
      <p:sp>
        <p:nvSpPr>
          <p:cNvPr id="443" name="Google Shape;443;p59"/>
          <p:cNvSpPr txBox="1"/>
          <p:nvPr>
            <p:ph idx="1" type="body"/>
          </p:nvPr>
        </p:nvSpPr>
        <p:spPr>
          <a:xfrm>
            <a:off x="593087" y="940051"/>
            <a:ext cx="7886700" cy="32634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rgbClr val="3D3D3D"/>
              </a:buClr>
              <a:buSzPts val="1400"/>
              <a:buNone/>
            </a:pPr>
            <a:r>
              <a:rPr b="1" lang="en-US" sz="2400"/>
              <a:t>Exploration:</a:t>
            </a:r>
            <a:endParaRPr b="1" sz="2400"/>
          </a:p>
          <a:p>
            <a:pPr indent="-381000" lvl="0" marL="457200" rtl="0" algn="l">
              <a:lnSpc>
                <a:spcPct val="115000"/>
              </a:lnSpc>
              <a:spcBef>
                <a:spcPts val="800"/>
              </a:spcBef>
              <a:spcAft>
                <a:spcPts val="0"/>
              </a:spcAft>
              <a:buSzPts val="2400"/>
              <a:buChar char="●"/>
            </a:pPr>
            <a:r>
              <a:rPr lang="en-US" sz="2400"/>
              <a:t>Seismic data and obspy exercise </a:t>
            </a:r>
            <a:endParaRPr sz="2400"/>
          </a:p>
          <a:p>
            <a:pPr indent="-381000" lvl="1" marL="914400" rtl="0" algn="l">
              <a:lnSpc>
                <a:spcPct val="115000"/>
              </a:lnSpc>
              <a:spcBef>
                <a:spcPts val="0"/>
              </a:spcBef>
              <a:spcAft>
                <a:spcPts val="0"/>
              </a:spcAft>
              <a:buSzPts val="2400"/>
              <a:buChar char="○"/>
            </a:pPr>
            <a:r>
              <a:rPr lang="en-US" sz="2400"/>
              <a:t>seismic-exercise.ipynb</a:t>
            </a:r>
            <a:endParaRPr sz="2400"/>
          </a:p>
          <a:p>
            <a:pPr indent="-381000" lvl="0" marL="457200" rtl="0" algn="l">
              <a:lnSpc>
                <a:spcPct val="115000"/>
              </a:lnSpc>
              <a:spcBef>
                <a:spcPts val="0"/>
              </a:spcBef>
              <a:spcAft>
                <a:spcPts val="0"/>
              </a:spcAft>
              <a:buSzPts val="2400"/>
              <a:buChar char="●"/>
            </a:pPr>
            <a:r>
              <a:rPr lang="en-US" sz="2400"/>
              <a:t>GNSS and georinex exercise</a:t>
            </a:r>
            <a:endParaRPr sz="2400"/>
          </a:p>
          <a:p>
            <a:pPr indent="-381000" lvl="1" marL="914400" rtl="0" algn="l">
              <a:lnSpc>
                <a:spcPct val="115000"/>
              </a:lnSpc>
              <a:spcBef>
                <a:spcPts val="0"/>
              </a:spcBef>
              <a:spcAft>
                <a:spcPts val="0"/>
              </a:spcAft>
              <a:buSzPts val="2400"/>
              <a:buChar char="○"/>
            </a:pPr>
            <a:r>
              <a:rPr lang="en-US" sz="2400"/>
              <a:t>gnss-exercise.ipynb</a:t>
            </a:r>
            <a:endParaRPr sz="2400">
              <a:solidFill>
                <a:srgbClr val="000000"/>
              </a:solidFill>
            </a:endParaRPr>
          </a:p>
          <a:p>
            <a:pPr indent="-381000" lvl="0" marL="457200" rtl="0" algn="l">
              <a:lnSpc>
                <a:spcPct val="115000"/>
              </a:lnSpc>
              <a:spcBef>
                <a:spcPts val="0"/>
              </a:spcBef>
              <a:spcAft>
                <a:spcPts val="0"/>
              </a:spcAft>
              <a:buSzPts val="2400"/>
              <a:buChar char="●"/>
            </a:pPr>
            <a:r>
              <a:rPr lang="en-US" sz="2400"/>
              <a:t>Earthquake picking and detection with Seisbench</a:t>
            </a:r>
            <a:endParaRPr sz="2400"/>
          </a:p>
          <a:p>
            <a:pPr indent="-381000" lvl="1" marL="914400" rtl="0" algn="l">
              <a:lnSpc>
                <a:spcPct val="115000"/>
              </a:lnSpc>
              <a:spcBef>
                <a:spcPts val="0"/>
              </a:spcBef>
              <a:spcAft>
                <a:spcPts val="0"/>
              </a:spcAft>
              <a:buSzPts val="2400"/>
              <a:buChar char="○"/>
            </a:pPr>
            <a:r>
              <a:rPr lang="en-US" sz="2400"/>
              <a:t>EQ_Detection_Seisbench.ipynb</a:t>
            </a:r>
            <a:endParaRPr sz="2400"/>
          </a:p>
          <a:p>
            <a:pPr indent="0" lvl="0" marL="228600" rtl="0" algn="l">
              <a:lnSpc>
                <a:spcPct val="90000"/>
              </a:lnSpc>
              <a:spcBef>
                <a:spcPts val="800"/>
              </a:spcBef>
              <a:spcAft>
                <a:spcPts val="0"/>
              </a:spcAft>
              <a:buSzPts val="1400"/>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Wrap-Up</a:t>
            </a:r>
            <a:endParaRPr/>
          </a:p>
        </p:txBody>
      </p:sp>
      <p:sp>
        <p:nvSpPr>
          <p:cNvPr id="449" name="Google Shape;449;p61"/>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lnSpcReduction="10000"/>
          </a:bodyPr>
          <a:lstStyle/>
          <a:p>
            <a:pPr indent="-228600" lvl="0" marL="457200" rtl="0" algn="l">
              <a:lnSpc>
                <a:spcPct val="90000"/>
              </a:lnSpc>
              <a:spcBef>
                <a:spcPts val="800"/>
              </a:spcBef>
              <a:spcAft>
                <a:spcPts val="0"/>
              </a:spcAft>
              <a:buClr>
                <a:srgbClr val="3D3D3D"/>
              </a:buClr>
              <a:buSzPts val="1400"/>
              <a:buNone/>
            </a:pPr>
            <a:r>
              <a:rPr b="1" lang="en-US" sz="2400"/>
              <a:t>Discussion</a:t>
            </a:r>
            <a:endParaRPr b="1" sz="2400"/>
          </a:p>
          <a:p>
            <a:pPr indent="-228600" lvl="0" marL="914400" rtl="0" algn="l">
              <a:lnSpc>
                <a:spcPct val="90000"/>
              </a:lnSpc>
              <a:spcBef>
                <a:spcPts val="800"/>
              </a:spcBef>
              <a:spcAft>
                <a:spcPts val="0"/>
              </a:spcAft>
              <a:buClr>
                <a:srgbClr val="3D3D3D"/>
              </a:buClr>
              <a:buSzPts val="1400"/>
              <a:buNone/>
            </a:pPr>
            <a:r>
              <a:rPr lang="en-US" sz="2400"/>
              <a:t>Questions?</a:t>
            </a:r>
            <a:endParaRPr sz="2400"/>
          </a:p>
          <a:p>
            <a:pPr indent="-228600" lvl="0" marL="914400" rtl="0" algn="l">
              <a:lnSpc>
                <a:spcPct val="90000"/>
              </a:lnSpc>
              <a:spcBef>
                <a:spcPts val="800"/>
              </a:spcBef>
              <a:spcAft>
                <a:spcPts val="0"/>
              </a:spcAft>
              <a:buClr>
                <a:srgbClr val="3D3D3D"/>
              </a:buClr>
              <a:buSzPts val="1400"/>
              <a:buNone/>
            </a:pPr>
            <a:r>
              <a:rPr lang="en-US" sz="2400"/>
              <a:t>Ideas!</a:t>
            </a:r>
            <a:endParaRPr sz="2400"/>
          </a:p>
          <a:p>
            <a:pPr indent="-228600" lvl="0" marL="914400" rtl="0" algn="l">
              <a:lnSpc>
                <a:spcPct val="90000"/>
              </a:lnSpc>
              <a:spcBef>
                <a:spcPts val="800"/>
              </a:spcBef>
              <a:spcAft>
                <a:spcPts val="0"/>
              </a:spcAft>
              <a:buClr>
                <a:srgbClr val="3D3D3D"/>
              </a:buClr>
              <a:buSzPts val="1400"/>
              <a:buNone/>
            </a:pPr>
            <a:r>
              <a:rPr lang="en-US" sz="2400"/>
              <a:t>How will you use GeoLab?</a:t>
            </a:r>
            <a:endParaRPr sz="2400"/>
          </a:p>
          <a:p>
            <a:pPr indent="-228600" lvl="0" marL="457200" rtl="0" algn="l">
              <a:lnSpc>
                <a:spcPct val="90000"/>
              </a:lnSpc>
              <a:spcBef>
                <a:spcPts val="800"/>
              </a:spcBef>
              <a:spcAft>
                <a:spcPts val="0"/>
              </a:spcAft>
              <a:buClr>
                <a:srgbClr val="3D3D3D"/>
              </a:buClr>
              <a:buSzPts val="1400"/>
              <a:buNone/>
            </a:pPr>
            <a:r>
              <a:t/>
            </a:r>
            <a:endParaRPr sz="2400"/>
          </a:p>
          <a:p>
            <a:pPr indent="-228600" lvl="0" marL="457200" rtl="0" algn="l">
              <a:lnSpc>
                <a:spcPct val="90000"/>
              </a:lnSpc>
              <a:spcBef>
                <a:spcPts val="800"/>
              </a:spcBef>
              <a:spcAft>
                <a:spcPts val="0"/>
              </a:spcAft>
              <a:buClr>
                <a:srgbClr val="3D3D3D"/>
              </a:buClr>
              <a:buSzPts val="1400"/>
              <a:buNone/>
            </a:pPr>
            <a:r>
              <a:rPr b="1" lang="en-US" sz="2400"/>
              <a:t>Survey - </a:t>
            </a:r>
            <a:r>
              <a:rPr lang="en-US"/>
              <a:t>your input helps us shape future training and support.</a:t>
            </a:r>
            <a:endParaRPr/>
          </a:p>
          <a:p>
            <a:pPr indent="-368300" lvl="0" marL="457200" rtl="0" algn="l">
              <a:lnSpc>
                <a:spcPct val="100000"/>
              </a:lnSpc>
              <a:spcBef>
                <a:spcPts val="1200"/>
              </a:spcBef>
              <a:spcAft>
                <a:spcPts val="0"/>
              </a:spcAft>
              <a:buSzPts val="2200"/>
              <a:buChar char="●"/>
            </a:pPr>
            <a:r>
              <a:rPr lang="en-US" sz="2200"/>
              <a:t>Please open the link in the agenda in hour 4 </a:t>
            </a:r>
            <a:endParaRPr sz="2200"/>
          </a:p>
          <a:p>
            <a:pPr indent="457200" lvl="0" marL="0" rtl="0" algn="l">
              <a:lnSpc>
                <a:spcPct val="100000"/>
              </a:lnSpc>
              <a:spcBef>
                <a:spcPts val="1200"/>
              </a:spcBef>
              <a:spcAft>
                <a:spcPts val="0"/>
              </a:spcAft>
              <a:buClr>
                <a:schemeClr val="dk1"/>
              </a:buClr>
              <a:buSzPts val="1100"/>
              <a:buFont typeface="Arial"/>
              <a:buNone/>
            </a:pPr>
            <a:r>
              <a:rPr lang="en-US" sz="2200"/>
              <a:t>earthscope.org/cloud-101</a:t>
            </a:r>
            <a:endParaRPr b="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A red and blue mountain range&#10;&#10;Description automatically generated" id="70" name="Google Shape;70;p9"/>
          <p:cNvPicPr preferRelativeResize="0"/>
          <p:nvPr/>
        </p:nvPicPr>
        <p:blipFill rotWithShape="1">
          <a:blip r:embed="rId3">
            <a:alphaModFix/>
          </a:blip>
          <a:srcRect b="0" l="0" r="0" t="0"/>
          <a:stretch/>
        </p:blipFill>
        <p:spPr>
          <a:xfrm>
            <a:off x="0" y="-217541"/>
            <a:ext cx="9144000" cy="5916168"/>
          </a:xfrm>
          <a:prstGeom prst="rect">
            <a:avLst/>
          </a:prstGeom>
          <a:noFill/>
          <a:ln>
            <a:noFill/>
          </a:ln>
        </p:spPr>
      </p:pic>
      <p:sp>
        <p:nvSpPr>
          <p:cNvPr id="71" name="Google Shape;71;p9"/>
          <p:cNvSpPr txBox="1"/>
          <p:nvPr>
            <p:ph type="title"/>
          </p:nvPr>
        </p:nvSpPr>
        <p:spPr>
          <a:xfrm>
            <a:off x="891835" y="102297"/>
            <a:ext cx="5141564" cy="650291"/>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SzPct val="79012"/>
              <a:buNone/>
            </a:pPr>
            <a:r>
              <a:rPr b="1" i="0" lang="en-US" sz="4500" u="none" cap="none" strike="noStrike">
                <a:solidFill>
                  <a:schemeClr val="lt1"/>
                </a:solidFill>
                <a:latin typeface="Arial"/>
                <a:ea typeface="Arial"/>
                <a:cs typeface="Arial"/>
                <a:sym typeface="Arial"/>
              </a:rPr>
              <a:t>What We Do</a:t>
            </a:r>
            <a:endParaRPr/>
          </a:p>
        </p:txBody>
      </p:sp>
      <p:sp>
        <p:nvSpPr>
          <p:cNvPr id="72" name="Google Shape;72;p9"/>
          <p:cNvSpPr txBox="1"/>
          <p:nvPr>
            <p:ph idx="1" type="body"/>
          </p:nvPr>
        </p:nvSpPr>
        <p:spPr>
          <a:xfrm>
            <a:off x="635463" y="1249951"/>
            <a:ext cx="7873075" cy="3263504"/>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800"/>
              </a:spcBef>
              <a:spcAft>
                <a:spcPts val="0"/>
              </a:spcAft>
              <a:buClr>
                <a:srgbClr val="3D3D3D"/>
              </a:buClr>
              <a:buSzPts val="1400"/>
              <a:buFont typeface="Arial"/>
              <a:buNone/>
            </a:pPr>
            <a:r>
              <a:rPr b="1" i="0" lang="en-US" sz="3000" u="none" cap="none" strike="noStrike">
                <a:solidFill>
                  <a:schemeClr val="lt1"/>
                </a:solidFill>
                <a:latin typeface="Arial"/>
                <a:ea typeface="Arial"/>
                <a:cs typeface="Arial"/>
                <a:sym typeface="Arial"/>
              </a:rPr>
              <a:t>We give scientists the tools to examine the Earth with extreme precision</a:t>
            </a:r>
            <a:r>
              <a:rPr b="1" lang="en-US" sz="3000">
                <a:solidFill>
                  <a:schemeClr val="lt1"/>
                </a:solidFill>
              </a:rPr>
              <a:t> to</a:t>
            </a:r>
            <a:r>
              <a:rPr b="1" i="0" lang="en-US" sz="3000" u="none" cap="none" strike="noStrike">
                <a:solidFill>
                  <a:schemeClr val="lt1"/>
                </a:solidFill>
                <a:latin typeface="Arial"/>
                <a:ea typeface="Arial"/>
                <a:cs typeface="Arial"/>
                <a:sym typeface="Arial"/>
              </a:rPr>
              <a:t> better understand natural hazards and our changing planet.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0"/>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7358C"/>
              </a:buClr>
              <a:buSzPts val="3200"/>
              <a:buFont typeface="Arial"/>
              <a:buNone/>
            </a:pPr>
            <a:r>
              <a:rPr lang="en-US"/>
              <a:t>About EarthScope</a:t>
            </a:r>
            <a:endParaRPr/>
          </a:p>
        </p:txBody>
      </p:sp>
      <p:sp>
        <p:nvSpPr>
          <p:cNvPr id="78" name="Google Shape;78;p10"/>
          <p:cNvSpPr txBox="1"/>
          <p:nvPr>
            <p:ph idx="1" type="body"/>
          </p:nvPr>
        </p:nvSpPr>
        <p:spPr>
          <a:xfrm>
            <a:off x="696050" y="859576"/>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en-US" sz="2400">
                <a:solidFill>
                  <a:srgbClr val="3D3D3D"/>
                </a:solidFill>
              </a:rPr>
              <a:t>EarthScope is a global community of scientists, scholars, and educators of 400 voting and associate members </a:t>
            </a:r>
            <a:endParaRPr sz="2400">
              <a:solidFill>
                <a:srgbClr val="3D3D3D"/>
              </a:solidFill>
            </a:endParaRPr>
          </a:p>
          <a:p>
            <a:pPr indent="0" lvl="0" marL="0" rtl="0" algn="l">
              <a:lnSpc>
                <a:spcPct val="90000"/>
              </a:lnSpc>
              <a:spcBef>
                <a:spcPts val="800"/>
              </a:spcBef>
              <a:spcAft>
                <a:spcPts val="0"/>
              </a:spcAft>
              <a:buSzPts val="1400"/>
              <a:buNone/>
            </a:pPr>
            <a:r>
              <a:t/>
            </a:r>
            <a:endParaRPr sz="1800">
              <a:solidFill>
                <a:srgbClr val="3D3D3D"/>
              </a:solidFill>
            </a:endParaRPr>
          </a:p>
        </p:txBody>
      </p:sp>
      <p:pic>
        <p:nvPicPr>
          <p:cNvPr id="79" name="Google Shape;79;p10"/>
          <p:cNvPicPr preferRelativeResize="0"/>
          <p:nvPr/>
        </p:nvPicPr>
        <p:blipFill rotWithShape="1">
          <a:blip r:embed="rId3">
            <a:alphaModFix/>
          </a:blip>
          <a:srcRect b="0" l="0" r="0" t="0"/>
          <a:stretch/>
        </p:blipFill>
        <p:spPr>
          <a:xfrm>
            <a:off x="456552" y="1704325"/>
            <a:ext cx="6091183" cy="3207130"/>
          </a:xfrm>
          <a:prstGeom prst="rect">
            <a:avLst/>
          </a:prstGeom>
          <a:noFill/>
          <a:ln>
            <a:noFill/>
          </a:ln>
        </p:spPr>
      </p:pic>
      <p:sp>
        <p:nvSpPr>
          <p:cNvPr id="80" name="Google Shape;80;p10"/>
          <p:cNvSpPr/>
          <p:nvPr/>
        </p:nvSpPr>
        <p:spPr>
          <a:xfrm>
            <a:off x="6765000" y="2175850"/>
            <a:ext cx="210900" cy="213900"/>
          </a:xfrm>
          <a:prstGeom prst="ellipse">
            <a:avLst/>
          </a:prstGeom>
          <a:solidFill>
            <a:srgbClr val="0070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0"/>
          <p:cNvSpPr txBox="1"/>
          <p:nvPr/>
        </p:nvSpPr>
        <p:spPr>
          <a:xfrm>
            <a:off x="6975900" y="2057650"/>
            <a:ext cx="1948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D3D3D"/>
                </a:solidFill>
              </a:rPr>
              <a:t>voting members</a:t>
            </a:r>
            <a:endParaRPr sz="1600">
              <a:solidFill>
                <a:srgbClr val="3D3D3D"/>
              </a:solidFill>
            </a:endParaRPr>
          </a:p>
        </p:txBody>
      </p:sp>
      <p:sp>
        <p:nvSpPr>
          <p:cNvPr id="82" name="Google Shape;82;p10"/>
          <p:cNvSpPr/>
          <p:nvPr/>
        </p:nvSpPr>
        <p:spPr>
          <a:xfrm>
            <a:off x="6764975" y="2571750"/>
            <a:ext cx="210900" cy="2139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0"/>
          <p:cNvSpPr txBox="1"/>
          <p:nvPr/>
        </p:nvSpPr>
        <p:spPr>
          <a:xfrm>
            <a:off x="6975900" y="2453600"/>
            <a:ext cx="1948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D3D3D"/>
                </a:solidFill>
              </a:rPr>
              <a:t>associate</a:t>
            </a:r>
            <a:r>
              <a:rPr lang="en-US" sz="1600">
                <a:solidFill>
                  <a:srgbClr val="3D3D3D"/>
                </a:solidFill>
              </a:rPr>
              <a:t> members</a:t>
            </a:r>
            <a:endParaRPr sz="1600">
              <a:solidFill>
                <a:srgbClr val="3D3D3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35ffc1ee43_0_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US"/>
              <a:t>About EarthScope</a:t>
            </a:r>
            <a:endParaRPr/>
          </a:p>
        </p:txBody>
      </p:sp>
      <p:sp>
        <p:nvSpPr>
          <p:cNvPr id="89" name="Google Shape;89;g335ffc1ee43_0_0"/>
          <p:cNvSpPr txBox="1"/>
          <p:nvPr>
            <p:ph idx="1" type="body"/>
          </p:nvPr>
        </p:nvSpPr>
        <p:spPr>
          <a:xfrm>
            <a:off x="442650" y="918750"/>
            <a:ext cx="8258700" cy="3774900"/>
          </a:xfrm>
          <a:prstGeom prst="rect">
            <a:avLst/>
          </a:prstGeom>
        </p:spPr>
        <p:txBody>
          <a:bodyPr anchorCtr="0" anchor="t" bIns="34275" lIns="68575" spcFirstLastPara="1" rIns="68575" wrap="square" tIns="34275">
            <a:noAutofit/>
          </a:bodyPr>
          <a:lstStyle/>
          <a:p>
            <a:pPr indent="-349250" lvl="0" marL="457200" rtl="0" algn="l">
              <a:lnSpc>
                <a:spcPct val="60000"/>
              </a:lnSpc>
              <a:spcBef>
                <a:spcPts val="0"/>
              </a:spcBef>
              <a:spcAft>
                <a:spcPts val="0"/>
              </a:spcAft>
              <a:buClr>
                <a:srgbClr val="3D3D3D"/>
              </a:buClr>
              <a:buSzPts val="1900"/>
              <a:buChar char="●"/>
            </a:pPr>
            <a:r>
              <a:rPr lang="en-US" sz="1600">
                <a:solidFill>
                  <a:srgbClr val="3D3D3D"/>
                </a:solidFill>
              </a:rPr>
              <a:t>Maintain and Design Advanced Geophysical Instrumentation</a:t>
            </a:r>
            <a:endParaRPr sz="1600">
              <a:solidFill>
                <a:srgbClr val="3D3D3D"/>
              </a:solidFill>
            </a:endParaRPr>
          </a:p>
          <a:p>
            <a:pPr indent="0" lvl="0" marL="4572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Spans frequency spectrum</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Extreme environments, long periods of time</a:t>
            </a:r>
            <a:endParaRPr sz="1600">
              <a:solidFill>
                <a:srgbClr val="3D3D3D"/>
              </a:solidFill>
            </a:endParaRPr>
          </a:p>
          <a:p>
            <a:pPr indent="0" lvl="0" marL="0" rtl="0" algn="l">
              <a:lnSpc>
                <a:spcPct val="60000"/>
              </a:lnSpc>
              <a:spcBef>
                <a:spcPts val="0"/>
              </a:spcBef>
              <a:spcAft>
                <a:spcPts val="0"/>
              </a:spcAft>
              <a:buNone/>
            </a:pPr>
            <a:r>
              <a:t/>
            </a:r>
            <a:endParaRPr sz="1600">
              <a:solidFill>
                <a:srgbClr val="3D3D3D"/>
              </a:solidFill>
            </a:endParaRPr>
          </a:p>
          <a:p>
            <a:pPr indent="-349250" lvl="0" marL="457200" rtl="0" algn="l">
              <a:lnSpc>
                <a:spcPct val="60000"/>
              </a:lnSpc>
              <a:spcBef>
                <a:spcPts val="0"/>
              </a:spcBef>
              <a:spcAft>
                <a:spcPts val="0"/>
              </a:spcAft>
              <a:buClr>
                <a:srgbClr val="3D3D3D"/>
              </a:buClr>
              <a:buSzPts val="1900"/>
              <a:buChar char="●"/>
            </a:pPr>
            <a:r>
              <a:rPr lang="en-US" sz="1600">
                <a:solidFill>
                  <a:srgbClr val="3D3D3D"/>
                </a:solidFill>
              </a:rPr>
              <a:t>Enable Transformative Data Analysis and Modeling</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Adopt standards for data archival, discovery, distribution</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Support multidisciplinary research and analysis</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Modeling, simulation, machine learning</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49250" lvl="0" marL="457200" rtl="0" algn="l">
              <a:lnSpc>
                <a:spcPct val="60000"/>
              </a:lnSpc>
              <a:spcBef>
                <a:spcPts val="0"/>
              </a:spcBef>
              <a:spcAft>
                <a:spcPts val="0"/>
              </a:spcAft>
              <a:buClr>
                <a:srgbClr val="3D3D3D"/>
              </a:buClr>
              <a:buSzPts val="1900"/>
              <a:buChar char="●"/>
            </a:pPr>
            <a:r>
              <a:rPr lang="en-US" sz="1600">
                <a:solidFill>
                  <a:srgbClr val="3D3D3D"/>
                </a:solidFill>
              </a:rPr>
              <a:t>Investigate Processes and Hazards That Shape the Planet</a:t>
            </a:r>
            <a:endParaRPr sz="1600">
              <a:solidFill>
                <a:srgbClr val="3D3D3D"/>
              </a:solidFill>
            </a:endParaRPr>
          </a:p>
          <a:p>
            <a:pPr indent="0" lvl="0" marL="4572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Inner core to outer atmosphere</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30200" lvl="1" marL="914400" rtl="0" algn="l">
              <a:lnSpc>
                <a:spcPct val="60000"/>
              </a:lnSpc>
              <a:spcBef>
                <a:spcPts val="0"/>
              </a:spcBef>
              <a:spcAft>
                <a:spcPts val="0"/>
              </a:spcAft>
              <a:buClr>
                <a:srgbClr val="3D3D3D"/>
              </a:buClr>
              <a:buSzPts val="1600"/>
              <a:buChar char="○"/>
            </a:pPr>
            <a:r>
              <a:rPr lang="en-US" sz="1600">
                <a:solidFill>
                  <a:srgbClr val="3D3D3D"/>
                </a:solidFill>
              </a:rPr>
              <a:t>Build infrastructure for hazard monitoring</a:t>
            </a:r>
            <a:endParaRPr sz="1600">
              <a:solidFill>
                <a:srgbClr val="3D3D3D"/>
              </a:solidFill>
            </a:endParaRPr>
          </a:p>
          <a:p>
            <a:pPr indent="0" lvl="0" marL="457200" rtl="0" algn="l">
              <a:lnSpc>
                <a:spcPct val="60000"/>
              </a:lnSpc>
              <a:spcBef>
                <a:spcPts val="0"/>
              </a:spcBef>
              <a:spcAft>
                <a:spcPts val="0"/>
              </a:spcAft>
              <a:buNone/>
            </a:pPr>
            <a:r>
              <a:t/>
            </a:r>
            <a:endParaRPr sz="1600">
              <a:solidFill>
                <a:srgbClr val="3D3D3D"/>
              </a:solidFill>
            </a:endParaRPr>
          </a:p>
          <a:p>
            <a:pPr indent="-349250" lvl="0" marL="457200" rtl="0" algn="l">
              <a:lnSpc>
                <a:spcPct val="60000"/>
              </a:lnSpc>
              <a:spcBef>
                <a:spcPts val="0"/>
              </a:spcBef>
              <a:spcAft>
                <a:spcPts val="0"/>
              </a:spcAft>
              <a:buClr>
                <a:srgbClr val="3D3D3D"/>
              </a:buClr>
              <a:buSzPts val="1900"/>
              <a:buChar char="●"/>
            </a:pPr>
            <a:r>
              <a:rPr lang="en-US" sz="1600">
                <a:solidFill>
                  <a:srgbClr val="3D3D3D"/>
                </a:solidFill>
              </a:rPr>
              <a:t>Educational Outreach and Workforce Development</a:t>
            </a:r>
            <a:endParaRPr sz="1600">
              <a:solidFill>
                <a:srgbClr val="3D3D3D"/>
              </a:solidFill>
            </a:endParaRPr>
          </a:p>
          <a:p>
            <a:pPr indent="0" lvl="0" marL="457200" rtl="0" algn="l">
              <a:lnSpc>
                <a:spcPct val="60000"/>
              </a:lnSpc>
              <a:spcBef>
                <a:spcPts val="0"/>
              </a:spcBef>
              <a:spcAft>
                <a:spcPts val="0"/>
              </a:spcAft>
              <a:buNone/>
            </a:pPr>
            <a:r>
              <a:t/>
            </a:r>
            <a:endParaRPr sz="1600">
              <a:solidFill>
                <a:srgbClr val="3D3D3D"/>
              </a:solidFill>
            </a:endParaRPr>
          </a:p>
          <a:p>
            <a:pPr indent="-349250" lvl="1" marL="914400" rtl="0" algn="l">
              <a:lnSpc>
                <a:spcPct val="60000"/>
              </a:lnSpc>
              <a:spcBef>
                <a:spcPts val="0"/>
              </a:spcBef>
              <a:spcAft>
                <a:spcPts val="0"/>
              </a:spcAft>
              <a:buClr>
                <a:srgbClr val="3D3D3D"/>
              </a:buClr>
              <a:buSzPts val="1900"/>
              <a:buChar char="○"/>
            </a:pPr>
            <a:r>
              <a:rPr lang="en-US" sz="1600">
                <a:solidFill>
                  <a:srgbClr val="3D3D3D"/>
                </a:solidFill>
              </a:rPr>
              <a:t>Equip students to engage real-world career opportunities.</a:t>
            </a:r>
            <a:endParaRPr sz="1600">
              <a:solidFill>
                <a:srgbClr val="3D3D3D"/>
              </a:solidFill>
            </a:endParaRPr>
          </a:p>
          <a:p>
            <a:pPr indent="0" lvl="0" marL="914400" rtl="0" algn="l">
              <a:lnSpc>
                <a:spcPct val="60000"/>
              </a:lnSpc>
              <a:spcBef>
                <a:spcPts val="0"/>
              </a:spcBef>
              <a:spcAft>
                <a:spcPts val="0"/>
              </a:spcAft>
              <a:buNone/>
            </a:pPr>
            <a:r>
              <a:t/>
            </a:r>
            <a:endParaRPr sz="1600">
              <a:solidFill>
                <a:srgbClr val="3D3D3D"/>
              </a:solidFill>
            </a:endParaRPr>
          </a:p>
          <a:p>
            <a:pPr indent="-349250" lvl="1" marL="914400" rtl="0" algn="l">
              <a:lnSpc>
                <a:spcPct val="60000"/>
              </a:lnSpc>
              <a:spcBef>
                <a:spcPts val="0"/>
              </a:spcBef>
              <a:spcAft>
                <a:spcPts val="0"/>
              </a:spcAft>
              <a:buClr>
                <a:srgbClr val="3D3D3D"/>
              </a:buClr>
              <a:buSzPts val="1900"/>
              <a:buChar char="○"/>
            </a:pPr>
            <a:r>
              <a:rPr lang="en-US" sz="1600">
                <a:solidFill>
                  <a:srgbClr val="3D3D3D"/>
                </a:solidFill>
              </a:rPr>
              <a:t>Environmental management, urban planning, emergency management, surveying, etc.</a:t>
            </a:r>
            <a:endParaRPr sz="2200">
              <a:solidFill>
                <a:srgbClr val="3D3D3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58f1293840_0_0"/>
          <p:cNvSpPr txBox="1"/>
          <p:nvPr>
            <p:ph type="title"/>
          </p:nvPr>
        </p:nvSpPr>
        <p:spPr>
          <a:xfrm>
            <a:off x="330475" y="102300"/>
            <a:ext cx="5998200" cy="650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US"/>
              <a:t>Geodesy &amp; Seismology Support</a:t>
            </a:r>
            <a:endParaRPr/>
          </a:p>
        </p:txBody>
      </p:sp>
      <p:graphicFrame>
        <p:nvGraphicFramePr>
          <p:cNvPr id="95" name="Google Shape;95;g358f1293840_0_0"/>
          <p:cNvGraphicFramePr/>
          <p:nvPr/>
        </p:nvGraphicFramePr>
        <p:xfrm>
          <a:off x="330475" y="1162575"/>
          <a:ext cx="3000000" cy="3000000"/>
        </p:xfrm>
        <a:graphic>
          <a:graphicData uri="http://schemas.openxmlformats.org/drawingml/2006/table">
            <a:tbl>
              <a:tblPr>
                <a:noFill/>
                <a:tableStyleId>{414BC6CC-940C-40A8-8A2E-75A0F795444D}</a:tableStyleId>
              </a:tblPr>
              <a:tblGrid>
                <a:gridCol w="2875200"/>
                <a:gridCol w="2875200"/>
                <a:gridCol w="2875200"/>
              </a:tblGrid>
              <a:tr h="719150">
                <a:tc>
                  <a:txBody>
                    <a:bodyPr/>
                    <a:lstStyle/>
                    <a:p>
                      <a:pPr indent="0" lvl="0" marL="0" rtl="0" algn="l">
                        <a:spcBef>
                          <a:spcPts val="0"/>
                        </a:spcBef>
                        <a:spcAft>
                          <a:spcPts val="0"/>
                        </a:spcAft>
                        <a:buNone/>
                      </a:pPr>
                      <a:r>
                        <a:t/>
                      </a:r>
                      <a:endParaRPr sz="1800">
                        <a:solidFill>
                          <a:srgbClr val="3D3D3D"/>
                        </a:solidFill>
                      </a:endParaRPr>
                    </a:p>
                  </a:txBody>
                  <a:tcPr marT="91425" marB="91425" marR="91425" marL="91425"/>
                </a:tc>
                <a:tc>
                  <a:txBody>
                    <a:bodyPr/>
                    <a:lstStyle/>
                    <a:p>
                      <a:pPr indent="0" lvl="0" marL="0" rtl="0" algn="ctr">
                        <a:spcBef>
                          <a:spcPts val="0"/>
                        </a:spcBef>
                        <a:spcAft>
                          <a:spcPts val="0"/>
                        </a:spcAft>
                        <a:buNone/>
                      </a:pPr>
                      <a:r>
                        <a:rPr lang="en-US" sz="1800">
                          <a:solidFill>
                            <a:srgbClr val="3D3D3D"/>
                          </a:solidFill>
                        </a:rPr>
                        <a:t>Geodetic</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Seismologic</a:t>
                      </a:r>
                      <a:endParaRPr sz="1800">
                        <a:solidFill>
                          <a:srgbClr val="3D3D3D"/>
                        </a:solidFill>
                      </a:endParaRPr>
                    </a:p>
                  </a:txBody>
                  <a:tcPr marT="91425" marB="91425" marR="91425" marL="91425" anchor="ctr"/>
                </a:tc>
              </a:tr>
              <a:tr h="719150">
                <a:tc>
                  <a:txBody>
                    <a:bodyPr/>
                    <a:lstStyle/>
                    <a:p>
                      <a:pPr indent="0" lvl="0" marL="0" rtl="0" algn="ctr">
                        <a:spcBef>
                          <a:spcPts val="0"/>
                        </a:spcBef>
                        <a:spcAft>
                          <a:spcPts val="0"/>
                        </a:spcAft>
                        <a:buNone/>
                      </a:pPr>
                      <a:r>
                        <a:rPr lang="en-US" sz="1800">
                          <a:solidFill>
                            <a:srgbClr val="3D3D3D"/>
                          </a:solidFill>
                        </a:rPr>
                        <a:t>Data Archival</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GNSS (RINEX), SAR, borehole strainmeters</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Short-period and broadband timeseries (miniSEED), associated metadata</a:t>
                      </a:r>
                      <a:endParaRPr sz="1800">
                        <a:solidFill>
                          <a:srgbClr val="3D3D3D"/>
                        </a:solidFill>
                      </a:endParaRPr>
                    </a:p>
                  </a:txBody>
                  <a:tcPr marT="91425" marB="91425" marR="91425" marL="91425" anchor="ctr"/>
                </a:tc>
              </a:tr>
              <a:tr h="719150">
                <a:tc>
                  <a:txBody>
                    <a:bodyPr/>
                    <a:lstStyle/>
                    <a:p>
                      <a:pPr indent="0" lvl="0" marL="0" rtl="0" algn="ctr">
                        <a:spcBef>
                          <a:spcPts val="0"/>
                        </a:spcBef>
                        <a:spcAft>
                          <a:spcPts val="0"/>
                        </a:spcAft>
                        <a:buNone/>
                      </a:pPr>
                      <a:r>
                        <a:rPr lang="en-US" sz="1800">
                          <a:solidFill>
                            <a:srgbClr val="3D3D3D"/>
                          </a:solidFill>
                        </a:rPr>
                        <a:t>Operational Network(s)</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Network of the Americas (NOTA)</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Global Seismograph Network (GSN), Polar network</a:t>
                      </a:r>
                      <a:endParaRPr sz="1800">
                        <a:solidFill>
                          <a:srgbClr val="3D3D3D"/>
                        </a:solidFill>
                      </a:endParaRPr>
                    </a:p>
                  </a:txBody>
                  <a:tcPr marT="91425" marB="91425" marR="91425" marL="91425" anchor="ctr"/>
                </a:tc>
              </a:tr>
              <a:tr h="683600">
                <a:tc>
                  <a:txBody>
                    <a:bodyPr/>
                    <a:lstStyle/>
                    <a:p>
                      <a:pPr indent="0" lvl="0" marL="0" rtl="0" algn="ctr">
                        <a:spcBef>
                          <a:spcPts val="0"/>
                        </a:spcBef>
                        <a:spcAft>
                          <a:spcPts val="0"/>
                        </a:spcAft>
                        <a:buNone/>
                      </a:pPr>
                      <a:r>
                        <a:rPr lang="en-US" sz="1800">
                          <a:solidFill>
                            <a:srgbClr val="3D3D3D"/>
                          </a:solidFill>
                        </a:rPr>
                        <a:t>Portable Instrumentation Services</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GNSS, terrestrial laser scanning, UAV mapping</a:t>
                      </a:r>
                      <a:endParaRPr sz="1800">
                        <a:solidFill>
                          <a:srgbClr val="3D3D3D"/>
                        </a:solidFill>
                      </a:endParaRPr>
                    </a:p>
                  </a:txBody>
                  <a:tcPr marT="91425" marB="91425" marR="91425" marL="91425" anchor="ctr"/>
                </a:tc>
                <a:tc>
                  <a:txBody>
                    <a:bodyPr/>
                    <a:lstStyle/>
                    <a:p>
                      <a:pPr indent="0" lvl="0" marL="0" rtl="0" algn="ctr">
                        <a:spcBef>
                          <a:spcPts val="0"/>
                        </a:spcBef>
                        <a:spcAft>
                          <a:spcPts val="0"/>
                        </a:spcAft>
                        <a:buNone/>
                      </a:pPr>
                      <a:r>
                        <a:rPr lang="en-US" sz="1800">
                          <a:solidFill>
                            <a:srgbClr val="3D3D3D"/>
                          </a:solidFill>
                        </a:rPr>
                        <a:t>Seismometers, GPR, magnetotelluric</a:t>
                      </a:r>
                      <a:endParaRPr sz="1800">
                        <a:solidFill>
                          <a:srgbClr val="3D3D3D"/>
                        </a:solidFill>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AGE-SAGE">
  <a:themeElements>
    <a:clrScheme name="EarthScope_for_print">
      <a:dk1>
        <a:srgbClr val="000000"/>
      </a:dk1>
      <a:lt1>
        <a:srgbClr val="FFFFFF"/>
      </a:lt1>
      <a:dk2>
        <a:srgbClr val="979699"/>
      </a:dk2>
      <a:lt2>
        <a:srgbClr val="F6F3F3"/>
      </a:lt2>
      <a:accent1>
        <a:srgbClr val="CC2929"/>
      </a:accent1>
      <a:accent2>
        <a:srgbClr val="37358C"/>
      </a:accent2>
      <a:accent3>
        <a:srgbClr val="979698"/>
      </a:accent3>
      <a:accent4>
        <a:srgbClr val="F6F3F3"/>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